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76" r:id="rId4"/>
    <p:sldId id="287" r:id="rId5"/>
    <p:sldId id="277" r:id="rId6"/>
    <p:sldId id="285" r:id="rId7"/>
    <p:sldId id="286" r:id="rId8"/>
    <p:sldId id="288" r:id="rId9"/>
    <p:sldId id="289" r:id="rId10"/>
    <p:sldId id="281" r:id="rId11"/>
    <p:sldId id="283" r:id="rId12"/>
  </p:sldIdLst>
  <p:sldSz cx="9144000" cy="6858000" type="screen4x3"/>
  <p:notesSz cx="6799263" cy="99298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7462" autoAdjust="0"/>
  </p:normalViewPr>
  <p:slideViewPr>
    <p:cSldViewPr>
      <p:cViewPr>
        <p:scale>
          <a:sx n="60" d="100"/>
          <a:sy n="60" d="100"/>
        </p:scale>
        <p:origin x="-135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53315-7154-4EA5-BFDA-10C10689A128}" type="datetimeFigureOut">
              <a:rPr lang="fr-FR" smtClean="0"/>
              <a:t>02/06/2014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6CD8D-E8BD-4FA0-AFF1-A663743FE2A2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719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AB321-221F-41B8-BC25-2DC3E4396954}" type="datetimeFigureOut">
              <a:rPr lang="en-GB" smtClean="0"/>
              <a:t>02/06/2014</a:t>
            </a:fld>
            <a:endParaRPr lang="en-GB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2E523-7D88-407E-9351-34512BCE20B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1728192" cy="365125"/>
          </a:xfrm>
        </p:spPr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2536825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8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88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274638"/>
            <a:ext cx="7894637" cy="1143000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525963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1807840" cy="365125"/>
          </a:xfrm>
        </p:spPr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588"/>
            <a:ext cx="8286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30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24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78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09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07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80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16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73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GB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 smtClean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7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ignsdirectory.elios-ec.e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</a:t>
            </a:fld>
            <a:endParaRPr lang="en-GB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007343"/>
              </p:ext>
            </p:extLst>
          </p:nvPr>
        </p:nvGraphicFramePr>
        <p:xfrm>
          <a:off x="2699792" y="1700808"/>
          <a:ext cx="6120680" cy="3469480"/>
        </p:xfrm>
        <a:graphic>
          <a:graphicData uri="http://schemas.openxmlformats.org/drawingml/2006/table">
            <a:tbl>
              <a:tblPr firstRow="1" firstCol="1" bandRow="1"/>
              <a:tblGrid>
                <a:gridCol w="6120680"/>
              </a:tblGrid>
              <a:tr h="13967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WP1</a:t>
                      </a:r>
                      <a:r>
                        <a:rPr lang="fr-FR" sz="36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Progress report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3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By</a:t>
                      </a:r>
                      <a:r>
                        <a:rPr lang="fr-FR" sz="20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Jean-Luc Salagnac, WP1 leader and Frédéric Bougrain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Forum meeting 6, DG ENTR, Brussels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9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Next steps until Forum </a:t>
            </a:r>
            <a:r>
              <a:rPr lang="da-DK" dirty="0"/>
              <a:t>7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349080"/>
          </a:xfrm>
        </p:spPr>
        <p:txBody>
          <a:bodyPr>
            <a:normAutofit/>
          </a:bodyPr>
          <a:lstStyle/>
          <a:p>
            <a:r>
              <a:rPr lang="en-US" dirty="0" smtClean="0"/>
              <a:t>Promote/Populate </a:t>
            </a:r>
            <a:r>
              <a:rPr lang="en-US" dirty="0"/>
              <a:t>the directory of </a:t>
            </a:r>
            <a:r>
              <a:rPr lang="en-US" dirty="0" smtClean="0"/>
              <a:t>QS</a:t>
            </a:r>
          </a:p>
          <a:p>
            <a:r>
              <a:rPr lang="en-US" dirty="0" smtClean="0"/>
              <a:t>Collect information trough survey in EU-28</a:t>
            </a:r>
            <a:endParaRPr lang="en-US" dirty="0"/>
          </a:p>
          <a:p>
            <a:r>
              <a:rPr lang="en-US" dirty="0" smtClean="0"/>
              <a:t>Interviews to complete collected information</a:t>
            </a:r>
          </a:p>
          <a:p>
            <a:r>
              <a:rPr lang="en-US" dirty="0" smtClean="0"/>
              <a:t>Final draft </a:t>
            </a:r>
            <a:r>
              <a:rPr lang="en-US" dirty="0"/>
              <a:t>versions of D1.2, D1.3, </a:t>
            </a:r>
            <a:r>
              <a:rPr lang="en-US" dirty="0" smtClean="0"/>
              <a:t>D1.4, D1.5</a:t>
            </a:r>
          </a:p>
          <a:p>
            <a:r>
              <a:rPr lang="en-US" dirty="0" smtClean="0"/>
              <a:t>Report outcomes of WP1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5576" y="1484784"/>
            <a:ext cx="8388424" cy="4525963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You </a:t>
            </a:r>
            <a:r>
              <a:rPr lang="en-GB"/>
              <a:t>may </a:t>
            </a:r>
            <a:r>
              <a:rPr lang="en-GB" smtClean="0"/>
              <a:t>have questions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27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Outline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Inventory </a:t>
            </a:r>
            <a:r>
              <a:rPr lang="en-US" dirty="0"/>
              <a:t>of </a:t>
            </a:r>
            <a:r>
              <a:rPr lang="en-US" dirty="0" smtClean="0"/>
              <a:t>quality signs (QS)</a:t>
            </a:r>
          </a:p>
          <a:p>
            <a:r>
              <a:rPr lang="en-US" dirty="0" smtClean="0"/>
              <a:t>Perception and use of QS</a:t>
            </a:r>
          </a:p>
          <a:p>
            <a:r>
              <a:rPr lang="en-US" dirty="0" smtClean="0"/>
              <a:t>Deliverables </a:t>
            </a:r>
          </a:p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46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3701"/>
            <a:ext cx="8388424" cy="1143000"/>
          </a:xfrm>
        </p:spPr>
        <p:txBody>
          <a:bodyPr>
            <a:normAutofit/>
          </a:bodyPr>
          <a:lstStyle/>
          <a:p>
            <a:r>
              <a:rPr lang="da-DK" dirty="0" smtClean="0"/>
              <a:t>Inventory </a:t>
            </a:r>
            <a:r>
              <a:rPr lang="da-DK" dirty="0"/>
              <a:t>of </a:t>
            </a:r>
            <a:r>
              <a:rPr lang="da-DK" dirty="0" smtClean="0"/>
              <a:t>quality </a:t>
            </a:r>
            <a:r>
              <a:rPr lang="da-DK" dirty="0"/>
              <a:t>signs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5576" y="1016353"/>
            <a:ext cx="8388424" cy="54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Web-platform on-line since February 2014</a:t>
            </a:r>
            <a:endParaRPr lang="en-US" sz="28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Promotion through European networks </a:t>
            </a:r>
            <a:endParaRPr lang="en-US" dirty="0" smtClean="0"/>
          </a:p>
          <a:p>
            <a:pPr marL="0" lvl="1" indent="0">
              <a:buNone/>
            </a:pP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Invitation sent to the Commission </a:t>
            </a: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First “spontaneous” records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n-line tutorials / Back office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romotion </a:t>
            </a:r>
            <a:r>
              <a:rPr lang="en-US" sz="2600" dirty="0" smtClean="0"/>
              <a:t>(ECTP, …)</a:t>
            </a:r>
            <a:endParaRPr lang="en-US" sz="26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378135"/>
              </p:ext>
            </p:extLst>
          </p:nvPr>
        </p:nvGraphicFramePr>
        <p:xfrm>
          <a:off x="899592" y="2062364"/>
          <a:ext cx="8064896" cy="1981200"/>
        </p:xfrm>
        <a:graphic>
          <a:graphicData uri="http://schemas.openxmlformats.org/drawingml/2006/table">
            <a:tbl>
              <a:tblPr/>
              <a:tblGrid>
                <a:gridCol w="1422154"/>
                <a:gridCol w="1721554"/>
                <a:gridCol w="748502"/>
                <a:gridCol w="4172686"/>
              </a:tblGrid>
              <a:tr h="128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Times New Roman"/>
                        </a:rPr>
                        <a:t>Date</a:t>
                      </a:r>
                      <a:endParaRPr lang="fr-FR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Times New Roman"/>
                        </a:rPr>
                        <a:t>Network</a:t>
                      </a:r>
                      <a:endParaRPr lang="fr-FR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</a:rPr>
                        <a:t>Leading partner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Times New Roman"/>
                        </a:rPr>
                        <a:t>media</a:t>
                      </a:r>
                      <a:endParaRPr lang="fr-FR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128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Times New Roman"/>
                        </a:rPr>
                        <a:t>24-25/10/2013</a:t>
                      </a:r>
                      <a:endParaRPr lang="fr-FR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Calibri"/>
                          <a:ea typeface="Times New Roman"/>
                        </a:rPr>
                        <a:t>UEAtc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</a:rPr>
                        <a:t>BBRI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Times New Roman"/>
                        </a:rPr>
                        <a:t>Announcement </a:t>
                      </a: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during </a:t>
                      </a:r>
                      <a:r>
                        <a:rPr lang="en-GB" sz="1800" dirty="0" err="1">
                          <a:effectLst/>
                          <a:latin typeface="Calibri"/>
                          <a:ea typeface="Times New Roman"/>
                        </a:rPr>
                        <a:t>UEAtc</a:t>
                      </a: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 meeting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Times New Roman"/>
                        </a:rPr>
                        <a:t>11/02/2014</a:t>
                      </a:r>
                      <a:endParaRPr lang="fr-FR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EOTA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</a:rPr>
                        <a:t>CSTB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Mail to the members of the EOTA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Times New Roman"/>
                        </a:rPr>
                        <a:t>31/03/2014</a:t>
                      </a:r>
                      <a:endParaRPr lang="fr-FR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AFOCERT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</a:rPr>
                        <a:t>CSTB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Email to the members of the association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Times New Roman"/>
                        </a:rPr>
                        <a:t>02/04/2014</a:t>
                      </a:r>
                      <a:endParaRPr lang="fr-FR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French NB-CPR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</a:rPr>
                        <a:t>CSTB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Email to the members of the French NB-CPR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Times New Roman"/>
                        </a:rPr>
                        <a:t>03/04/2014</a:t>
                      </a:r>
                      <a:endParaRPr lang="fr-FR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GNB-CPR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</a:rPr>
                        <a:t>CSTB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Mail to the members of the </a:t>
                      </a:r>
                      <a:r>
                        <a:rPr lang="en-GB" sz="1800" dirty="0" smtClean="0">
                          <a:effectLst/>
                          <a:latin typeface="Calibri"/>
                          <a:ea typeface="Times New Roman"/>
                        </a:rPr>
                        <a:t>GNB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Times New Roman"/>
                        </a:rPr>
                        <a:t>10/04/2014</a:t>
                      </a:r>
                      <a:endParaRPr lang="fr-FR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GNB-CPR 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</a:rPr>
                        <a:t>CSTB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</a:rPr>
                        <a:t>Presentation/discussion during AG-GNB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5B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55776" y="6093296"/>
            <a:ext cx="57592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hlinkClick r:id="rId2"/>
              </a:rPr>
              <a:t>http://signsdirectory.elios-ec.eu</a:t>
            </a:r>
            <a:r>
              <a:rPr lang="fr-FR" sz="3200" dirty="0" smtClean="0">
                <a:hlinkClick r:id="rId2"/>
              </a:rPr>
              <a:t>/</a:t>
            </a:r>
            <a:r>
              <a:rPr lang="fr-FR" sz="3200" dirty="0" smtClean="0"/>
              <a:t>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39795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92162" y="980728"/>
            <a:ext cx="8351838" cy="532859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sz="2000" dirty="0" smtClean="0"/>
              <a:t>Suppliers </a:t>
            </a:r>
            <a:r>
              <a:rPr lang="en-GB" sz="2000" dirty="0"/>
              <a:t>are responsible for meeting the costs of the audit (for Third-party </a:t>
            </a:r>
            <a:r>
              <a:rPr lang="en-GB" sz="2000" dirty="0" smtClean="0"/>
              <a:t>certification - </a:t>
            </a:r>
            <a:r>
              <a:rPr lang="en-GB" sz="2000" dirty="0"/>
              <a:t>TPC) except for the TPC operated by </a:t>
            </a:r>
            <a:r>
              <a:rPr lang="en-GB" sz="2000" dirty="0" err="1"/>
              <a:t>Fairtrade</a:t>
            </a:r>
            <a:r>
              <a:rPr lang="en-GB" sz="2000" dirty="0"/>
              <a:t> </a:t>
            </a:r>
            <a:r>
              <a:rPr lang="en-GB" sz="2000" dirty="0" smtClean="0"/>
              <a:t>International</a:t>
            </a:r>
          </a:p>
          <a:p>
            <a:pPr>
              <a:spcBef>
                <a:spcPts val="1200"/>
              </a:spcBef>
            </a:pPr>
            <a:r>
              <a:rPr lang="en-GB" sz="2000" dirty="0" smtClean="0"/>
              <a:t>Some limits of the certification process:</a:t>
            </a:r>
          </a:p>
          <a:p>
            <a:pPr lvl="1"/>
            <a:r>
              <a:rPr lang="en-GB" sz="2000" dirty="0" smtClean="0"/>
              <a:t>Certification </a:t>
            </a:r>
            <a:r>
              <a:rPr lang="en-GB" sz="2000" dirty="0"/>
              <a:t>perceived as a formal inspection </a:t>
            </a:r>
            <a:r>
              <a:rPr lang="en-GB" sz="2000" dirty="0" smtClean="0"/>
              <a:t>(by an auditor) rather </a:t>
            </a:r>
            <a:r>
              <a:rPr lang="en-GB" sz="2000" dirty="0"/>
              <a:t>than a valid examination of quality standards </a:t>
            </a:r>
            <a:r>
              <a:rPr lang="en-GB" sz="2000" dirty="0" smtClean="0"/>
              <a:t>(e.g. poultry </a:t>
            </a:r>
            <a:r>
              <a:rPr lang="en-GB" sz="2000" dirty="0"/>
              <a:t>sector</a:t>
            </a:r>
            <a:r>
              <a:rPr lang="en-GB" sz="2000" dirty="0" smtClean="0"/>
              <a:t>);</a:t>
            </a:r>
          </a:p>
          <a:p>
            <a:pPr lvl="1"/>
            <a:r>
              <a:rPr lang="en-GB" sz="2000" dirty="0" smtClean="0"/>
              <a:t> Competition </a:t>
            </a:r>
            <a:r>
              <a:rPr lang="en-GB" sz="2000" dirty="0"/>
              <a:t>between control bodies can jeopardize the functioning of the control </a:t>
            </a:r>
            <a:r>
              <a:rPr lang="en-GB" sz="2000" dirty="0" smtClean="0"/>
              <a:t>system</a:t>
            </a:r>
            <a:endParaRPr lang="fr-FR" sz="2000" dirty="0"/>
          </a:p>
          <a:p>
            <a:pPr>
              <a:spcBef>
                <a:spcPts val="1200"/>
              </a:spcBef>
            </a:pPr>
            <a:r>
              <a:rPr lang="fr-FR" sz="2000" dirty="0" err="1" smtClean="0"/>
              <a:t>Some</a:t>
            </a:r>
            <a:r>
              <a:rPr lang="fr-FR" sz="2000" dirty="0" smtClean="0"/>
              <a:t> </a:t>
            </a:r>
            <a:r>
              <a:rPr lang="fr-FR" sz="2000" dirty="0" err="1" smtClean="0"/>
              <a:t>advantages</a:t>
            </a:r>
            <a:r>
              <a:rPr lang="fr-FR" sz="2000" dirty="0" smtClean="0"/>
              <a:t>:</a:t>
            </a:r>
          </a:p>
          <a:p>
            <a:pPr lvl="1"/>
            <a:r>
              <a:rPr lang="en-GB" sz="2000" dirty="0" smtClean="0"/>
              <a:t>TPC </a:t>
            </a:r>
            <a:r>
              <a:rPr lang="en-GB" sz="2000" dirty="0"/>
              <a:t>provides retailers with the flexibility to differentiate </a:t>
            </a:r>
            <a:r>
              <a:rPr lang="en-GB" sz="2000" dirty="0" err="1"/>
              <a:t>agrifood</a:t>
            </a:r>
            <a:r>
              <a:rPr lang="en-GB" sz="2000" dirty="0"/>
              <a:t> </a:t>
            </a:r>
            <a:r>
              <a:rPr lang="en-GB" sz="2000" dirty="0" smtClean="0"/>
              <a:t>products;</a:t>
            </a:r>
          </a:p>
          <a:p>
            <a:pPr lvl="1"/>
            <a:r>
              <a:rPr lang="en-GB" sz="2000" dirty="0" smtClean="0"/>
              <a:t>TPC minimises </a:t>
            </a:r>
            <a:r>
              <a:rPr lang="en-GB" sz="2000" dirty="0"/>
              <a:t>transaction costs and financial </a:t>
            </a:r>
            <a:r>
              <a:rPr lang="en-GB" sz="2000" dirty="0" smtClean="0"/>
              <a:t>liability;</a:t>
            </a:r>
          </a:p>
          <a:p>
            <a:pPr lvl="1"/>
            <a:r>
              <a:rPr lang="en-US" sz="2000" dirty="0" smtClean="0"/>
              <a:t>Certification (such as eco-certification) increases</a:t>
            </a:r>
            <a:r>
              <a:rPr lang="fr-FR" sz="2000" dirty="0" smtClean="0"/>
              <a:t> the </a:t>
            </a:r>
            <a:r>
              <a:rPr lang="en-US" sz="2000" dirty="0" smtClean="0"/>
              <a:t>adoption </a:t>
            </a:r>
            <a:r>
              <a:rPr lang="en-US" sz="2000" dirty="0"/>
              <a:t>of </a:t>
            </a:r>
            <a:r>
              <a:rPr lang="en-US" sz="2000" dirty="0" smtClean="0"/>
              <a:t>environmentally friendly</a:t>
            </a:r>
            <a:r>
              <a:rPr lang="fr-FR" sz="2000" dirty="0"/>
              <a:t> </a:t>
            </a:r>
            <a:r>
              <a:rPr lang="en-US" sz="2000" dirty="0" smtClean="0"/>
              <a:t>management practices.</a:t>
            </a:r>
            <a:endParaRPr lang="fr-FR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4</a:t>
            </a:fld>
            <a:endParaRPr lang="en-GB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755576" y="15748"/>
            <a:ext cx="8388424" cy="892972"/>
          </a:xfrm>
        </p:spPr>
        <p:txBody>
          <a:bodyPr/>
          <a:lstStyle/>
          <a:p>
            <a:r>
              <a:rPr lang="en-US" dirty="0" smtClean="0"/>
              <a:t>QS in the agribusiness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45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5748"/>
            <a:ext cx="8388424" cy="892972"/>
          </a:xfrm>
        </p:spPr>
        <p:txBody>
          <a:bodyPr/>
          <a:lstStyle/>
          <a:p>
            <a:r>
              <a:rPr lang="en-US" dirty="0"/>
              <a:t>Perception and use of </a:t>
            </a:r>
            <a:r>
              <a:rPr lang="en-US" dirty="0" smtClean="0"/>
              <a:t>QS 1/4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5</a:t>
            </a:fld>
            <a:endParaRPr lang="en-GB"/>
          </a:p>
        </p:txBody>
      </p:sp>
      <p:sp>
        <p:nvSpPr>
          <p:cNvPr id="12" name="Pladsholder til indhold 2"/>
          <p:cNvSpPr>
            <a:spLocks noGrp="1"/>
          </p:cNvSpPr>
          <p:nvPr>
            <p:ph idx="1"/>
          </p:nvPr>
        </p:nvSpPr>
        <p:spPr>
          <a:xfrm>
            <a:off x="755576" y="908720"/>
            <a:ext cx="8388424" cy="5400600"/>
          </a:xfrm>
        </p:spPr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ollect information to address WP1 issues</a:t>
            </a:r>
          </a:p>
          <a:p>
            <a:pPr lvl="1"/>
            <a:r>
              <a:rPr lang="en-US" sz="2400" dirty="0" smtClean="0">
                <a:latin typeface="Calibri" pitchFamily="34" charset="0"/>
              </a:rPr>
              <a:t>R</a:t>
            </a:r>
            <a:r>
              <a:rPr lang="en-GB" sz="2400" dirty="0" err="1" smtClean="0">
                <a:latin typeface="Calibri" pitchFamily="34" charset="0"/>
              </a:rPr>
              <a:t>elevance</a:t>
            </a:r>
            <a:r>
              <a:rPr lang="en-GB" sz="2400" dirty="0" smtClean="0">
                <a:latin typeface="Calibri" pitchFamily="34" charset="0"/>
              </a:rPr>
              <a:t> </a:t>
            </a:r>
            <a:r>
              <a:rPr lang="en-GB" sz="2400" dirty="0">
                <a:latin typeface="Calibri" pitchFamily="34" charset="0"/>
              </a:rPr>
              <a:t>of the information provided by QS </a:t>
            </a:r>
            <a:endParaRPr lang="en-GB" sz="2400" dirty="0" smtClean="0">
              <a:latin typeface="Calibri" pitchFamily="34" charset="0"/>
            </a:endParaRPr>
          </a:p>
          <a:p>
            <a:pPr lvl="1"/>
            <a:r>
              <a:rPr lang="en-US" sz="2400" dirty="0" smtClean="0">
                <a:latin typeface="Calibri" pitchFamily="34" charset="0"/>
              </a:rPr>
              <a:t>Access </a:t>
            </a:r>
            <a:r>
              <a:rPr lang="en-US" sz="2400" dirty="0">
                <a:latin typeface="Calibri" pitchFamily="34" charset="0"/>
              </a:rPr>
              <a:t>to QS </a:t>
            </a:r>
            <a:endParaRPr lang="en-US" sz="2400" dirty="0" smtClean="0">
              <a:latin typeface="Calibri" pitchFamily="34" charset="0"/>
            </a:endParaRPr>
          </a:p>
          <a:p>
            <a:pPr lvl="1"/>
            <a:r>
              <a:rPr lang="en-US" sz="2400" dirty="0">
                <a:latin typeface="Calibri" pitchFamily="34" charset="0"/>
              </a:rPr>
              <a:t>P</a:t>
            </a:r>
            <a:r>
              <a:rPr lang="en-GB" sz="2400" dirty="0" err="1" smtClean="0">
                <a:latin typeface="Calibri" pitchFamily="34" charset="0"/>
              </a:rPr>
              <a:t>ossible</a:t>
            </a:r>
            <a:r>
              <a:rPr lang="en-GB" sz="2400" dirty="0" smtClean="0">
                <a:latin typeface="Calibri" pitchFamily="34" charset="0"/>
              </a:rPr>
              <a:t> </a:t>
            </a:r>
            <a:r>
              <a:rPr lang="en-GB" sz="2400" dirty="0">
                <a:latin typeface="Calibri" pitchFamily="34" charset="0"/>
              </a:rPr>
              <a:t>impact of QS on the competitiveness </a:t>
            </a:r>
            <a:endParaRPr lang="en-GB" sz="2400" dirty="0" smtClean="0">
              <a:latin typeface="Calibri" pitchFamily="34" charset="0"/>
            </a:endParaRPr>
          </a:p>
          <a:p>
            <a:pPr lvl="1"/>
            <a:r>
              <a:rPr lang="en-GB" sz="2400" dirty="0">
                <a:latin typeface="Calibri" pitchFamily="34" charset="0"/>
              </a:rPr>
              <a:t>U</a:t>
            </a:r>
            <a:r>
              <a:rPr lang="en-GB" sz="2400" dirty="0" smtClean="0">
                <a:latin typeface="Calibri" pitchFamily="34" charset="0"/>
              </a:rPr>
              <a:t>sed </a:t>
            </a:r>
            <a:r>
              <a:rPr lang="en-GB" sz="2400" dirty="0">
                <a:latin typeface="Calibri" pitchFamily="34" charset="0"/>
              </a:rPr>
              <a:t>of QS in practice (by the insurance sector) </a:t>
            </a:r>
            <a:endParaRPr lang="en-US" sz="2400" dirty="0">
              <a:latin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Q</a:t>
            </a:r>
            <a:r>
              <a:rPr lang="en-US" sz="3200" dirty="0" smtClean="0"/>
              <a:t>uestionnaire developed </a:t>
            </a:r>
            <a:r>
              <a:rPr lang="en-US" sz="1800" dirty="0" smtClean="0"/>
              <a:t>(amended from received comments)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French/English versions of web questionnaire</a:t>
            </a:r>
          </a:p>
          <a:p>
            <a:pPr marL="360363" lvl="1" indent="-360363">
              <a:buFont typeface="Arial" pitchFamily="34" charset="0"/>
              <a:buChar char="•"/>
            </a:pPr>
            <a:r>
              <a:rPr lang="en-US" sz="3200" dirty="0"/>
              <a:t>Promotion (</a:t>
            </a:r>
            <a:r>
              <a:rPr lang="en-US" sz="3200" dirty="0" smtClean="0"/>
              <a:t>ECTP, FIEC …)</a:t>
            </a:r>
          </a:p>
          <a:p>
            <a:pPr marL="360363" lvl="1" indent="-360363">
              <a:buFont typeface="Arial" pitchFamily="34" charset="0"/>
              <a:buChar char="•"/>
            </a:pPr>
            <a:r>
              <a:rPr lang="en-US" sz="3200" dirty="0" smtClean="0"/>
              <a:t>To be completed by face-to-face/phone interviews</a:t>
            </a:r>
            <a:endParaRPr lang="en-US" sz="2000" dirty="0"/>
          </a:p>
        </p:txBody>
      </p:sp>
      <p:sp>
        <p:nvSpPr>
          <p:cNvPr id="3" name="ZoneTexte 2"/>
          <p:cNvSpPr txBox="1"/>
          <p:nvPr/>
        </p:nvSpPr>
        <p:spPr>
          <a:xfrm>
            <a:off x="7559824" y="1700808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Different points of view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07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5748"/>
            <a:ext cx="8388424" cy="892972"/>
          </a:xfrm>
        </p:spPr>
        <p:txBody>
          <a:bodyPr/>
          <a:lstStyle/>
          <a:p>
            <a:r>
              <a:rPr lang="en-US" dirty="0"/>
              <a:t>Perception and use of </a:t>
            </a:r>
            <a:r>
              <a:rPr lang="en-US" dirty="0" smtClean="0"/>
              <a:t>QS 2/4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563655" y="2736206"/>
            <a:ext cx="3600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Pathology reduction</a:t>
            </a:r>
          </a:p>
          <a:p>
            <a:r>
              <a:rPr lang="en-US" dirty="0"/>
              <a:t>Safety of buildings</a:t>
            </a:r>
          </a:p>
          <a:p>
            <a:r>
              <a:rPr lang="en-US" dirty="0"/>
              <a:t>Insurance costs</a:t>
            </a:r>
          </a:p>
          <a:p>
            <a:r>
              <a:rPr lang="en-US" dirty="0"/>
              <a:t>Insurance cover</a:t>
            </a:r>
          </a:p>
          <a:p>
            <a:r>
              <a:rPr lang="en-US" dirty="0"/>
              <a:t>Energy performance of buildings</a:t>
            </a:r>
          </a:p>
          <a:p>
            <a:r>
              <a:rPr lang="en-US" dirty="0"/>
              <a:t>Introduction of innovation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3888" y="1772816"/>
            <a:ext cx="489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General questions:</a:t>
            </a:r>
          </a:p>
          <a:p>
            <a:r>
              <a:rPr lang="en-US" dirty="0" smtClean="0"/>
              <a:t>QS on Products, Systems, Competences, Works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63888" y="4880277"/>
            <a:ext cx="5580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Relevance of </a:t>
            </a:r>
            <a:r>
              <a:rPr lang="en-US" dirty="0" smtClean="0"/>
              <a:t>QS for: 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lients, designers, manufacturers, contractors, insurers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52642" y="863902"/>
            <a:ext cx="839135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Framework of the survey – Characteristics of the respondent – Construction industry</a:t>
            </a:r>
          </a:p>
          <a:p>
            <a:endParaRPr lang="en-GB" dirty="0"/>
          </a:p>
          <a:p>
            <a:r>
              <a:rPr lang="en-GB" sz="3200" dirty="0" smtClean="0"/>
              <a:t>Relevance of QS</a:t>
            </a:r>
          </a:p>
          <a:p>
            <a:endParaRPr lang="en-GB" sz="3200" dirty="0"/>
          </a:p>
          <a:p>
            <a:r>
              <a:rPr lang="en-GB" sz="3200" dirty="0" smtClean="0"/>
              <a:t>Impacts </a:t>
            </a:r>
            <a:r>
              <a:rPr lang="en-GB" sz="3200" dirty="0"/>
              <a:t>of </a:t>
            </a:r>
            <a:r>
              <a:rPr lang="en-GB" sz="3200" dirty="0" smtClean="0"/>
              <a:t>QS</a:t>
            </a:r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/>
          </a:p>
          <a:p>
            <a:r>
              <a:rPr lang="en-GB" sz="3200" dirty="0" smtClean="0"/>
              <a:t>Additional questions</a:t>
            </a:r>
            <a:endParaRPr lang="en-GB" sz="3200" dirty="0"/>
          </a:p>
          <a:p>
            <a:endParaRPr lang="en-GB" sz="3200" dirty="0" smtClean="0"/>
          </a:p>
          <a:p>
            <a:endParaRPr lang="en-GB" dirty="0"/>
          </a:p>
          <a:p>
            <a:r>
              <a:rPr lang="en-GB" sz="2800" dirty="0" smtClean="0"/>
              <a:t>Wish to participate in further enquiry? </a:t>
            </a:r>
          </a:p>
        </p:txBody>
      </p:sp>
    </p:spTree>
    <p:extLst>
      <p:ext uri="{BB962C8B-B14F-4D97-AF65-F5344CB8AC3E}">
        <p14:creationId xmlns:p14="http://schemas.microsoft.com/office/powerpoint/2010/main" val="398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5748"/>
            <a:ext cx="8388424" cy="892972"/>
          </a:xfrm>
        </p:spPr>
        <p:txBody>
          <a:bodyPr/>
          <a:lstStyle/>
          <a:p>
            <a:r>
              <a:rPr lang="en-US" dirty="0"/>
              <a:t>Perception and use of </a:t>
            </a:r>
            <a:r>
              <a:rPr lang="en-US" dirty="0" smtClean="0"/>
              <a:t>QS 3/4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7</a:t>
            </a:fld>
            <a:endParaRPr lang="en-GB"/>
          </a:p>
        </p:txBody>
      </p:sp>
      <p:sp>
        <p:nvSpPr>
          <p:cNvPr id="7" name="ZoneTexte 6"/>
          <p:cNvSpPr txBox="1"/>
          <p:nvPr/>
        </p:nvSpPr>
        <p:spPr>
          <a:xfrm>
            <a:off x="877360" y="692696"/>
            <a:ext cx="8266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How </a:t>
            </a:r>
            <a:r>
              <a:rPr lang="en-US" sz="2200" dirty="0"/>
              <a:t>reliable are the following elements contributing to quality signs</a:t>
            </a:r>
            <a:r>
              <a:rPr lang="en-US" sz="2200" dirty="0" smtClean="0"/>
              <a:t>?</a:t>
            </a:r>
          </a:p>
          <a:p>
            <a:pPr algn="ctr"/>
            <a:r>
              <a:rPr lang="en-US" sz="2200" dirty="0"/>
              <a:t>(470 answers</a:t>
            </a:r>
            <a:r>
              <a:rPr lang="en-US" sz="2200" dirty="0" smtClean="0"/>
              <a:t>) </a:t>
            </a:r>
            <a:endParaRPr lang="en-GB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867525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0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5748"/>
            <a:ext cx="8388424" cy="892972"/>
          </a:xfrm>
        </p:spPr>
        <p:txBody>
          <a:bodyPr/>
          <a:lstStyle/>
          <a:p>
            <a:r>
              <a:rPr lang="en-US" dirty="0"/>
              <a:t>Perception and use of </a:t>
            </a:r>
            <a:r>
              <a:rPr lang="en-US" dirty="0" smtClean="0"/>
              <a:t>QS 4/4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8</a:t>
            </a:fld>
            <a:endParaRPr lang="en-GB"/>
          </a:p>
        </p:txBody>
      </p:sp>
      <p:sp>
        <p:nvSpPr>
          <p:cNvPr id="7" name="ZoneTexte 6"/>
          <p:cNvSpPr txBox="1"/>
          <p:nvPr/>
        </p:nvSpPr>
        <p:spPr>
          <a:xfrm>
            <a:off x="755576" y="709558"/>
            <a:ext cx="8388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Influence </a:t>
            </a:r>
            <a:r>
              <a:rPr lang="en-US" sz="2200" dirty="0"/>
              <a:t>of </a:t>
            </a:r>
            <a:r>
              <a:rPr lang="en-US" sz="2200" dirty="0" smtClean="0"/>
              <a:t>QS </a:t>
            </a:r>
            <a:r>
              <a:rPr lang="en-US" sz="2200" dirty="0"/>
              <a:t>signs concerning construction products on the following topics? (470 answers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8" y="1844824"/>
            <a:ext cx="806632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43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Draft</a:t>
            </a:r>
            <a:r>
              <a:rPr lang="da-DK" dirty="0" smtClean="0"/>
              <a:t> </a:t>
            </a:r>
            <a:r>
              <a:rPr lang="da-DK" dirty="0" err="1" smtClean="0"/>
              <a:t>deliverables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D1.2</a:t>
            </a:r>
            <a:r>
              <a:rPr lang="en-US" dirty="0"/>
              <a:t>: Critical analysis of the rationale and of the relevance of the information provided by QS (06-2014)</a:t>
            </a:r>
          </a:p>
          <a:p>
            <a:r>
              <a:rPr lang="en-US" dirty="0"/>
              <a:t>D1.3: Access to QS (07-2014)		</a:t>
            </a:r>
          </a:p>
          <a:p>
            <a:r>
              <a:rPr lang="en-US" dirty="0"/>
              <a:t>D1.4: Possible impact of QS on the competitiveness (07-2014)</a:t>
            </a:r>
          </a:p>
          <a:p>
            <a:r>
              <a:rPr lang="en-US" dirty="0"/>
              <a:t>D1.5: Use of QS by insurers (07-2014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31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548</Words>
  <Application>Microsoft Office PowerPoint</Application>
  <PresentationFormat>Skærmshow (4:3)</PresentationFormat>
  <Paragraphs>134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Kontortema</vt:lpstr>
      <vt:lpstr>PowerPoint-præsentation</vt:lpstr>
      <vt:lpstr>Outline</vt:lpstr>
      <vt:lpstr>Inventory of quality signs</vt:lpstr>
      <vt:lpstr>QS in the agribusiness industry</vt:lpstr>
      <vt:lpstr>Perception and use of QS 1/4</vt:lpstr>
      <vt:lpstr>Perception and use of QS 2/4</vt:lpstr>
      <vt:lpstr>Perception and use of QS 3/4</vt:lpstr>
      <vt:lpstr>Perception and use of QS 4/4</vt:lpstr>
      <vt:lpstr>Draft deliverables</vt:lpstr>
      <vt:lpstr>Next steps until Forum 7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Kim Haugbølle</dc:creator>
  <cp:lastModifiedBy>Kim Haugbølle</cp:lastModifiedBy>
  <cp:revision>71</cp:revision>
  <cp:lastPrinted>2014-05-27T15:53:22Z</cp:lastPrinted>
  <dcterms:created xsi:type="dcterms:W3CDTF">2013-05-23T19:43:43Z</dcterms:created>
  <dcterms:modified xsi:type="dcterms:W3CDTF">2014-06-02T08:20:42Z</dcterms:modified>
</cp:coreProperties>
</file>