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1"/>
  </p:notesMasterIdLst>
  <p:sldIdLst>
    <p:sldId id="256" r:id="rId3"/>
    <p:sldId id="275" r:id="rId4"/>
    <p:sldId id="278" r:id="rId5"/>
    <p:sldId id="279" r:id="rId6"/>
    <p:sldId id="310" r:id="rId7"/>
    <p:sldId id="288" r:id="rId8"/>
    <p:sldId id="289" r:id="rId9"/>
    <p:sldId id="314" r:id="rId10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3" autoAdjust="0"/>
  </p:normalViewPr>
  <p:slideViewPr>
    <p:cSldViewPr>
      <p:cViewPr>
        <p:scale>
          <a:sx n="60" d="100"/>
          <a:sy n="60" d="100"/>
        </p:scale>
        <p:origin x="-1350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AB321-221F-41B8-BC25-2DC3E4396954}" type="datetimeFigureOut">
              <a:rPr lang="en-GB" smtClean="0"/>
              <a:pPr/>
              <a:t>28/05/2014</a:t>
            </a:fld>
            <a:endParaRPr lang="en-GB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2E523-7D88-407E-9351-34512BCE20B7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03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2483768" y="6356350"/>
            <a:ext cx="1728192" cy="365125"/>
          </a:xfrm>
        </p:spPr>
        <p:txBody>
          <a:bodyPr/>
          <a:lstStyle/>
          <a:p>
            <a:r>
              <a:rPr lang="en-GB" dirty="0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0"/>
            <a:ext cx="2536825" cy="6885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668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416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7329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8838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5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6" t="11829" r="19099"/>
          <a:stretch>
            <a:fillRect/>
          </a:stretch>
        </p:blipFill>
        <p:spPr bwMode="auto">
          <a:xfrm>
            <a:off x="2987824" y="141824"/>
            <a:ext cx="5689600" cy="602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reeform 6"/>
          <p:cNvSpPr>
            <a:spLocks/>
          </p:cNvSpPr>
          <p:nvPr/>
        </p:nvSpPr>
        <p:spPr bwMode="auto">
          <a:xfrm>
            <a:off x="0" y="0"/>
            <a:ext cx="1981200" cy="2133600"/>
          </a:xfrm>
          <a:custGeom>
            <a:avLst/>
            <a:gdLst>
              <a:gd name="T0" fmla="*/ 0 w 1248"/>
              <a:gd name="T1" fmla="*/ 0 h 1344"/>
              <a:gd name="T2" fmla="*/ 2147483647 w 1248"/>
              <a:gd name="T3" fmla="*/ 0 h 1344"/>
              <a:gd name="T4" fmla="*/ 2147483647 w 1248"/>
              <a:gd name="T5" fmla="*/ 2147483647 h 1344"/>
              <a:gd name="T6" fmla="*/ 0 w 1248"/>
              <a:gd name="T7" fmla="*/ 2147483647 h 1344"/>
              <a:gd name="T8" fmla="*/ 0 w 1248"/>
              <a:gd name="T9" fmla="*/ 0 h 13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48" h="1344">
                <a:moveTo>
                  <a:pt x="0" y="0"/>
                </a:moveTo>
                <a:lnTo>
                  <a:pt x="1248" y="0"/>
                </a:lnTo>
                <a:lnTo>
                  <a:pt x="960" y="1344"/>
                </a:lnTo>
                <a:lnTo>
                  <a:pt x="0" y="13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46282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1143000"/>
          </a:xfrm>
        </p:spPr>
        <p:txBody>
          <a:bodyPr/>
          <a:lstStyle/>
          <a:p>
            <a:r>
              <a:rPr lang="da-DK" dirty="0" smtClean="0"/>
              <a:t>Klik for at redigere i master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92162" y="1600200"/>
            <a:ext cx="7894637" cy="4525963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smtClean="0"/>
              <a:t>21 January 2014</a:t>
            </a:r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588"/>
            <a:ext cx="8286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7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46" t="11829" r="19099"/>
          <a:stretch>
            <a:fillRect/>
          </a:stretch>
        </p:blipFill>
        <p:spPr bwMode="auto">
          <a:xfrm>
            <a:off x="2987824" y="141824"/>
            <a:ext cx="5689600" cy="602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30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5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785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GB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09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075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21 January 2014</a:t>
            </a:r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80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en-GB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 smtClean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F21D7-3695-4D66-A085-8A419778C1F8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675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73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760A0-4A75-4908-818A-23EBB944DA83}" type="datetimeFigureOut">
              <a:rPr lang="fr-FR" smtClean="0"/>
              <a:pPr/>
              <a:t>28/05/2014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52E72-8EED-44DF-BF05-73D8A2E9A962}" type="slidenum">
              <a:rPr lang="fr-FR" smtClean="0"/>
              <a:pPr/>
              <a:t>‹nr.›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447699"/>
              </p:ext>
            </p:extLst>
          </p:nvPr>
        </p:nvGraphicFramePr>
        <p:xfrm>
          <a:off x="2699792" y="1700808"/>
          <a:ext cx="6120680" cy="3791805"/>
        </p:xfrm>
        <a:graphic>
          <a:graphicData uri="http://schemas.openxmlformats.org/drawingml/2006/table">
            <a:tbl>
              <a:tblPr firstRow="1" firstCol="1" bandRow="1"/>
              <a:tblGrid>
                <a:gridCol w="6120680"/>
              </a:tblGrid>
              <a:tr h="1396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36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WP2</a:t>
                      </a:r>
                      <a:r>
                        <a:rPr lang="fr-FR" sz="36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 Building pathology – progress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33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2000" dirty="0" smtClean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aseline="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By Henk Vermande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44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BE" sz="1400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Forum meeting 6, DG ENTR, Brussels</a:t>
                      </a:r>
                      <a:endParaRPr lang="fr-FR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73015" marR="73015" marT="228612" marB="228612" anchor="b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1F912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Outline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</a:t>
            </a:r>
            <a:r>
              <a:rPr lang="en-US" dirty="0"/>
              <a:t>of work and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Pathology </a:t>
            </a:r>
            <a:r>
              <a:rPr lang="en-US" dirty="0" smtClean="0"/>
              <a:t>database</a:t>
            </a:r>
            <a:endParaRPr lang="en-US" dirty="0" smtClean="0"/>
          </a:p>
          <a:p>
            <a:r>
              <a:rPr lang="en-US" dirty="0" smtClean="0"/>
              <a:t>Business models for the operation of a future pathology </a:t>
            </a:r>
            <a:r>
              <a:rPr lang="en-US" dirty="0" smtClean="0"/>
              <a:t>database </a:t>
            </a:r>
            <a:r>
              <a:rPr lang="en-US" dirty="0" smtClean="0"/>
              <a:t>(EQEO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46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Planning</a:t>
            </a:r>
            <a:endParaRPr lang="da-DK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3</a:t>
            </a:fld>
            <a:endParaRPr lang="en-GB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65"/>
          <a:stretch/>
        </p:blipFill>
        <p:spPr bwMode="auto">
          <a:xfrm>
            <a:off x="0" y="1269079"/>
            <a:ext cx="9144000" cy="410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6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2162" y="274638"/>
            <a:ext cx="7894637" cy="778098"/>
          </a:xfrm>
        </p:spPr>
        <p:txBody>
          <a:bodyPr>
            <a:normAutofit/>
          </a:bodyPr>
          <a:lstStyle/>
          <a:p>
            <a:r>
              <a:rPr lang="da-DK" dirty="0" smtClean="0"/>
              <a:t>Populating the database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755576" y="1052736"/>
            <a:ext cx="8064896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Cases </a:t>
            </a:r>
            <a:r>
              <a:rPr lang="en-GB" sz="2800" dirty="0"/>
              <a:t>were provided by the project partners (NHBC, CSTB, SBi, </a:t>
            </a:r>
            <a:r>
              <a:rPr lang="en-GB" sz="2800" dirty="0" smtClean="0"/>
              <a:t>BBRI, ARCADIS</a:t>
            </a:r>
            <a:r>
              <a:rPr lang="en-GB" sz="2800" dirty="0"/>
              <a:t>, </a:t>
            </a:r>
            <a:r>
              <a:rPr lang="en-GB" sz="2800" dirty="0" smtClean="0"/>
              <a:t>TSUS) from </a:t>
            </a:r>
            <a:r>
              <a:rPr lang="en-GB" sz="2800" dirty="0"/>
              <a:t>a variety of sources:</a:t>
            </a:r>
            <a:endParaRPr lang="nl-NL" sz="2800" dirty="0"/>
          </a:p>
          <a:p>
            <a:pPr lvl="1"/>
            <a:r>
              <a:rPr lang="en-GB" dirty="0"/>
              <a:t>The ten cases on </a:t>
            </a:r>
            <a:r>
              <a:rPr lang="en-GB" dirty="0" smtClean="0"/>
              <a:t>eco-technologies</a:t>
            </a:r>
            <a:endParaRPr lang="en-GB" dirty="0" smtClean="0"/>
          </a:p>
          <a:p>
            <a:pPr lvl="1"/>
            <a:r>
              <a:rPr lang="en-GB" dirty="0" smtClean="0"/>
              <a:t>Public </a:t>
            </a:r>
            <a:r>
              <a:rPr lang="en-GB" dirty="0"/>
              <a:t>internet </a:t>
            </a:r>
            <a:r>
              <a:rPr lang="en-GB" dirty="0" smtClean="0"/>
              <a:t>sources</a:t>
            </a:r>
            <a:endParaRPr lang="nl-NL" dirty="0"/>
          </a:p>
          <a:p>
            <a:pPr lvl="1"/>
            <a:r>
              <a:rPr lang="en-GB" dirty="0"/>
              <a:t>Collected experience from test </a:t>
            </a:r>
            <a:r>
              <a:rPr lang="en-GB" dirty="0" smtClean="0"/>
              <a:t>institutes and research institutes</a:t>
            </a:r>
            <a:endParaRPr lang="nl-NL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47825" y="3024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altLang="nl-NL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7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e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38952"/>
              </p:ext>
            </p:extLst>
          </p:nvPr>
        </p:nvGraphicFramePr>
        <p:xfrm>
          <a:off x="827584" y="1306651"/>
          <a:ext cx="8136904" cy="49306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4269"/>
                <a:gridCol w="1464163"/>
                <a:gridCol w="4248472"/>
              </a:tblGrid>
              <a:tr h="9073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Eco-technology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Number </a:t>
                      </a:r>
                      <a:r>
                        <a:rPr lang="en-GB" sz="2400" dirty="0" smtClean="0">
                          <a:effectLst/>
                        </a:rPr>
                        <a:t>of cases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Countries covered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Heat pumps</a:t>
                      </a:r>
                      <a:endParaRPr lang="nl-NL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19</a:t>
                      </a:r>
                      <a:endParaRPr lang="nl-NL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Ireland (3x), UK (1x), </a:t>
                      </a:r>
                      <a:r>
                        <a:rPr lang="fr-FR" sz="2400" dirty="0" err="1">
                          <a:effectLst/>
                        </a:rPr>
                        <a:t>Bulgaria</a:t>
                      </a:r>
                      <a:r>
                        <a:rPr lang="fr-FR" sz="2400" dirty="0">
                          <a:effectLst/>
                        </a:rPr>
                        <a:t> (1x), </a:t>
                      </a:r>
                      <a:r>
                        <a:rPr lang="fr-FR" sz="2400" dirty="0" err="1">
                          <a:effectLst/>
                        </a:rPr>
                        <a:t>Poland</a:t>
                      </a:r>
                      <a:r>
                        <a:rPr lang="fr-FR" sz="2400" dirty="0">
                          <a:effectLst/>
                        </a:rPr>
                        <a:t> (1x), Spain (1x),</a:t>
                      </a:r>
                      <a:r>
                        <a:rPr lang="en-GB" sz="2400" dirty="0">
                          <a:effectLst/>
                        </a:rPr>
                        <a:t> France (5x), UK (10x), Netherlands (1x)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fr-FR" sz="2400" dirty="0" err="1" smtClean="0">
                          <a:effectLst/>
                        </a:rPr>
                        <a:t>Insulation</a:t>
                      </a:r>
                      <a:r>
                        <a:rPr lang="fr-FR" sz="2400" dirty="0" smtClean="0">
                          <a:effectLst/>
                        </a:rPr>
                        <a:t> </a:t>
                      </a:r>
                      <a:r>
                        <a:rPr lang="fr-FR" sz="2400" dirty="0">
                          <a:effectLst/>
                        </a:rPr>
                        <a:t>made of </a:t>
                      </a:r>
                      <a:r>
                        <a:rPr lang="fr-FR" sz="2400" dirty="0" smtClean="0">
                          <a:effectLst/>
                        </a:rPr>
                        <a:t>bio-</a:t>
                      </a:r>
                      <a:r>
                        <a:rPr lang="fr-FR" sz="2400" dirty="0" err="1" smtClean="0">
                          <a:effectLst/>
                        </a:rPr>
                        <a:t>materials</a:t>
                      </a:r>
                      <a:r>
                        <a:rPr lang="fr-FR" sz="2400" dirty="0" smtClean="0">
                          <a:effectLst/>
                        </a:rPr>
                        <a:t>.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20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Denmark (2x), France (7x),  UK (8x), Netherlands (2x), Czech Rep. (1x), 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48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PV-panels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24</a:t>
                      </a:r>
                      <a:endParaRPr lang="nl-NL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Greece (1x), Spain (1x), France (11x), Germany (1x), Netherlands (3x), Denmark (1x), UK (9x),  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24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Solar hot water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400">
                          <a:effectLst/>
                        </a:rPr>
                        <a:t>1</a:t>
                      </a:r>
                      <a:endParaRPr lang="nl-NL" sz="2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</a:rPr>
                        <a:t>Poland (1x)</a:t>
                      </a:r>
                      <a:endParaRPr lang="nl-NL" sz="2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94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Some findings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Hardly any detailed project-related </a:t>
            </a:r>
            <a:r>
              <a:rPr lang="en-US" dirty="0" smtClean="0"/>
              <a:t>pathology</a:t>
            </a:r>
            <a:endParaRPr lang="en-US" dirty="0" smtClean="0"/>
          </a:p>
          <a:p>
            <a:r>
              <a:rPr lang="en-US" dirty="0" smtClean="0"/>
              <a:t>Mostly collected experiences and </a:t>
            </a:r>
            <a:r>
              <a:rPr lang="en-US" dirty="0" smtClean="0"/>
              <a:t>lessons-learned</a:t>
            </a:r>
            <a:endParaRPr lang="en-US" dirty="0" smtClean="0"/>
          </a:p>
          <a:p>
            <a:r>
              <a:rPr lang="en-US" dirty="0"/>
              <a:t>Field most often used: “general description of the pathology</a:t>
            </a:r>
            <a:r>
              <a:rPr lang="en-US" dirty="0" smtClean="0"/>
              <a:t>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 number</a:t>
            </a:r>
            <a:r>
              <a:rPr lang="en-US" dirty="0" smtClean="0"/>
              <a:t> of input fields are not </a:t>
            </a:r>
            <a:r>
              <a:rPr lang="en-US" dirty="0" smtClean="0"/>
              <a:t>used</a:t>
            </a:r>
            <a:endParaRPr lang="en-US" dirty="0" smtClean="0"/>
          </a:p>
          <a:p>
            <a:r>
              <a:rPr lang="en-US" dirty="0" smtClean="0"/>
              <a:t>Distinction between defect and failure is, and remains </a:t>
            </a:r>
            <a:r>
              <a:rPr lang="en-US" dirty="0" smtClean="0"/>
              <a:t>difficult</a:t>
            </a:r>
            <a:endParaRPr lang="en-US" dirty="0" smtClean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87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Business models for the future database/EQEO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 smtClean="0"/>
              <a:t>Operation </a:t>
            </a:r>
            <a:r>
              <a:rPr lang="en-GB" dirty="0"/>
              <a:t>on a non-profit basis with free public </a:t>
            </a:r>
            <a:r>
              <a:rPr lang="en-GB" dirty="0" smtClean="0"/>
              <a:t>access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Operation on a </a:t>
            </a:r>
            <a:r>
              <a:rPr lang="en-GB" dirty="0" smtClean="0"/>
              <a:t>(semi-)commercial </a:t>
            </a:r>
            <a:r>
              <a:rPr lang="en-GB" dirty="0"/>
              <a:t>basis with access on a subscription </a:t>
            </a:r>
            <a:r>
              <a:rPr lang="en-GB" dirty="0" smtClean="0"/>
              <a:t>basis</a:t>
            </a:r>
            <a:endParaRPr lang="nl-NL" dirty="0"/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Operation on a ‘give-and-take’ basis with limited access to a group of </a:t>
            </a:r>
            <a:r>
              <a:rPr lang="en-GB" dirty="0" smtClean="0"/>
              <a:t>partners</a:t>
            </a:r>
            <a:endParaRPr lang="en-GB" dirty="0" smtClean="0"/>
          </a:p>
          <a:p>
            <a:pPr marL="0" lvl="0" indent="0">
              <a:buNone/>
            </a:pPr>
            <a:endParaRPr lang="nl-NL" dirty="0"/>
          </a:p>
          <a:p>
            <a:endParaRPr lang="en-US" dirty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F21D7-3695-4D66-A085-8A419778C1F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9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>
          <a:xfrm>
            <a:off x="1619250" y="274638"/>
            <a:ext cx="6408738" cy="706437"/>
          </a:xfrm>
        </p:spPr>
        <p:txBody>
          <a:bodyPr>
            <a:normAutofit fontScale="90000"/>
          </a:bodyPr>
          <a:lstStyle/>
          <a:p>
            <a:r>
              <a:rPr lang="en-GB" altLang="nl-NL" sz="2400" b="1" dirty="0" smtClean="0">
                <a:solidFill>
                  <a:schemeClr val="tx2"/>
                </a:solidFill>
              </a:rPr>
              <a:t/>
            </a:r>
            <a:br>
              <a:rPr lang="en-GB" altLang="nl-NL" sz="2400" b="1" dirty="0" smtClean="0">
                <a:solidFill>
                  <a:schemeClr val="tx2"/>
                </a:solidFill>
              </a:rPr>
            </a:br>
            <a:r>
              <a:rPr lang="fr-FR" altLang="nl-NL" dirty="0" smtClean="0">
                <a:solidFill>
                  <a:schemeClr val="tx2"/>
                </a:solidFill>
              </a:rPr>
              <a:t/>
            </a:r>
            <a:br>
              <a:rPr lang="fr-FR" altLang="nl-NL" dirty="0" smtClean="0">
                <a:solidFill>
                  <a:schemeClr val="tx2"/>
                </a:solidFill>
              </a:rPr>
            </a:br>
            <a:endParaRPr lang="nl-NL" altLang="nl-NL" dirty="0" smtClean="0"/>
          </a:p>
        </p:txBody>
      </p:sp>
      <p:sp>
        <p:nvSpPr>
          <p:cNvPr id="14339" name="Tijdelijke aanduiding voor inhoud 2"/>
          <p:cNvSpPr>
            <a:spLocks noGrp="1"/>
          </p:cNvSpPr>
          <p:nvPr>
            <p:ph idx="1"/>
          </p:nvPr>
        </p:nvSpPr>
        <p:spPr>
          <a:xfrm>
            <a:off x="796925" y="981075"/>
            <a:ext cx="7859713" cy="5400675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nl-NL" altLang="nl-NL" dirty="0" smtClean="0"/>
              <a:t> 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5CC36-509C-4B82-8E88-010D5049C39D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1434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270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3" name="Groep 20"/>
          <p:cNvGrpSpPr>
            <a:grpSpLocks/>
          </p:cNvGrpSpPr>
          <p:nvPr/>
        </p:nvGrpSpPr>
        <p:grpSpPr bwMode="auto">
          <a:xfrm>
            <a:off x="1043458" y="1412776"/>
            <a:ext cx="6768902" cy="1296987"/>
            <a:chOff x="1691680" y="1268760"/>
            <a:chExt cx="6192688" cy="1296144"/>
          </a:xfrm>
        </p:grpSpPr>
        <p:sp>
          <p:nvSpPr>
            <p:cNvPr id="2" name="Afgeronde rechthoek 1"/>
            <p:cNvSpPr/>
            <p:nvPr/>
          </p:nvSpPr>
          <p:spPr>
            <a:xfrm>
              <a:off x="3852216" y="1413128"/>
              <a:ext cx="1944640" cy="10074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2000" dirty="0" smtClean="0"/>
                <a:t>Database / EQEO</a:t>
              </a:r>
              <a:endParaRPr lang="nl-NL" sz="2000" dirty="0"/>
            </a:p>
          </p:txBody>
        </p:sp>
        <p:sp>
          <p:nvSpPr>
            <p:cNvPr id="6" name="Stroomdiagram: Magnetische schijf 5"/>
            <p:cNvSpPr/>
            <p:nvPr/>
          </p:nvSpPr>
          <p:spPr>
            <a:xfrm>
              <a:off x="1691680" y="1268760"/>
              <a:ext cx="936602" cy="1296144"/>
            </a:xfrm>
            <a:prstGeom prst="flowChartMagneticDisk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2000" dirty="0"/>
                <a:t>Input</a:t>
              </a:r>
            </a:p>
          </p:txBody>
        </p:sp>
        <p:sp>
          <p:nvSpPr>
            <p:cNvPr id="9" name="Stroomdiagram: Magnetische schijf 8"/>
            <p:cNvSpPr/>
            <p:nvPr/>
          </p:nvSpPr>
          <p:spPr>
            <a:xfrm>
              <a:off x="6947766" y="1268760"/>
              <a:ext cx="936602" cy="1296144"/>
            </a:xfrm>
            <a:prstGeom prst="flowChartMagneticDisk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nl-NL" sz="2000" dirty="0"/>
                <a:t>Output</a:t>
              </a:r>
            </a:p>
          </p:txBody>
        </p:sp>
        <p:cxnSp>
          <p:nvCxnSpPr>
            <p:cNvPr id="8" name="Rechte verbindingslijn met pijl 7"/>
            <p:cNvCxnSpPr/>
            <p:nvPr/>
          </p:nvCxnSpPr>
          <p:spPr>
            <a:xfrm>
              <a:off x="2699719" y="1917625"/>
              <a:ext cx="100803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Rechte verbindingslijn met pijl 11"/>
            <p:cNvCxnSpPr/>
            <p:nvPr/>
          </p:nvCxnSpPr>
          <p:spPr>
            <a:xfrm>
              <a:off x="5868292" y="1917625"/>
              <a:ext cx="1008038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" name="Tekstvak 12"/>
          <p:cNvSpPr txBox="1"/>
          <p:nvPr/>
        </p:nvSpPr>
        <p:spPr>
          <a:xfrm>
            <a:off x="6156176" y="3068960"/>
            <a:ext cx="2530623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200" dirty="0" smtClean="0">
                <a:latin typeface="Arial" charset="0"/>
                <a:cs typeface="Arial" charset="0"/>
              </a:rPr>
              <a:t>Evaluation </a:t>
            </a:r>
            <a:r>
              <a:rPr lang="nl-NL" sz="2200" dirty="0" smtClean="0">
                <a:latin typeface="Arial" charset="0"/>
                <a:cs typeface="Arial" charset="0"/>
              </a:rPr>
              <a:t>and analysis of </a:t>
            </a:r>
            <a:r>
              <a:rPr lang="nl-NL" sz="2200" dirty="0" smtClean="0">
                <a:latin typeface="Arial" charset="0"/>
                <a:cs typeface="Arial" charset="0"/>
              </a:rPr>
              <a:t>data</a:t>
            </a:r>
            <a:endParaRPr lang="nl-NL" sz="2200" dirty="0" smtClean="0">
              <a:latin typeface="Arial" charset="0"/>
              <a:cs typeface="Arial" charset="0"/>
            </a:endParaRP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nl-NL" sz="2200" dirty="0">
                <a:latin typeface="Arial" charset="0"/>
                <a:cs typeface="Arial" charset="0"/>
              </a:rPr>
              <a:t>M</a:t>
            </a:r>
            <a:r>
              <a:rPr lang="nl-NL" sz="2200" dirty="0" smtClean="0">
                <a:latin typeface="Arial" charset="0"/>
                <a:cs typeface="Arial" charset="0"/>
              </a:rPr>
              <a:t>aking </a:t>
            </a:r>
            <a:r>
              <a:rPr lang="nl-NL" sz="2200" dirty="0" smtClean="0">
                <a:latin typeface="Arial" charset="0"/>
                <a:cs typeface="Arial" charset="0"/>
              </a:rPr>
              <a:t>publications / disseminating </a:t>
            </a:r>
            <a:r>
              <a:rPr lang="nl-NL" sz="2200" dirty="0" smtClean="0">
                <a:latin typeface="Arial" charset="0"/>
                <a:cs typeface="Arial" charset="0"/>
              </a:rPr>
              <a:t>information</a:t>
            </a:r>
            <a:endParaRPr lang="nl-NL" sz="2200" dirty="0" smtClean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200" dirty="0" smtClean="0">
                <a:latin typeface="Arial" charset="0"/>
                <a:cs typeface="Arial" charset="0"/>
              </a:rPr>
              <a:t>Reviewing </a:t>
            </a:r>
            <a:r>
              <a:rPr lang="nl-NL" sz="2200" dirty="0" smtClean="0">
                <a:latin typeface="Arial" charset="0"/>
                <a:cs typeface="Arial" charset="0"/>
              </a:rPr>
              <a:t>methodology and registration </a:t>
            </a:r>
            <a:r>
              <a:rPr lang="nl-NL" sz="2200" dirty="0" smtClean="0">
                <a:latin typeface="Arial" charset="0"/>
                <a:cs typeface="Arial" charset="0"/>
              </a:rPr>
              <a:t>method</a:t>
            </a:r>
            <a:endParaRPr lang="nl-NL" sz="2200" dirty="0">
              <a:latin typeface="Arial" charset="0"/>
              <a:cs typeface="Arial" charset="0"/>
            </a:endParaRPr>
          </a:p>
        </p:txBody>
      </p:sp>
      <p:sp>
        <p:nvSpPr>
          <p:cNvPr id="14345" name="Tekstvak 13"/>
          <p:cNvSpPr txBox="1">
            <a:spLocks noChangeArrowheads="1"/>
          </p:cNvSpPr>
          <p:nvPr/>
        </p:nvSpPr>
        <p:spPr bwMode="auto">
          <a:xfrm>
            <a:off x="755154" y="3140968"/>
            <a:ext cx="2304429" cy="1184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pitchFamily="34" charset="0"/>
              <a:buChar char="•"/>
            </a:pPr>
            <a:r>
              <a:rPr lang="nl-NL" altLang="nl-NL" sz="2200" dirty="0" smtClean="0"/>
              <a:t>Collecting defects</a:t>
            </a:r>
            <a:endParaRPr lang="nl-NL" altLang="nl-NL" sz="2200" dirty="0" smtClean="0"/>
          </a:p>
          <a:p>
            <a:pPr eaLnBrk="1" hangingPunct="1">
              <a:buFont typeface="Arial" pitchFamily="34" charset="0"/>
              <a:buChar char="•"/>
            </a:pPr>
            <a:r>
              <a:rPr lang="nl-NL" altLang="nl-NL" sz="2200" dirty="0" smtClean="0"/>
              <a:t>Inspectors?</a:t>
            </a:r>
            <a:endParaRPr lang="nl-NL" altLang="nl-NL" sz="2200" dirty="0"/>
          </a:p>
        </p:txBody>
      </p:sp>
      <p:sp>
        <p:nvSpPr>
          <p:cNvPr id="17" name="Tekstvak 16"/>
          <p:cNvSpPr txBox="1"/>
          <p:nvPr/>
        </p:nvSpPr>
        <p:spPr>
          <a:xfrm>
            <a:off x="3203748" y="3146192"/>
            <a:ext cx="2952428" cy="8463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nl-NL" sz="2200" dirty="0" smtClean="0">
                <a:latin typeface="Arial" charset="0"/>
                <a:cs typeface="Arial" charset="0"/>
              </a:rPr>
              <a:t>Secretariat</a:t>
            </a:r>
            <a:endParaRPr lang="nl-NL" sz="2200" dirty="0" smtClean="0">
              <a:latin typeface="Arial" charset="0"/>
              <a:cs typeface="Arial" charset="0"/>
            </a:endParaRPr>
          </a:p>
          <a:p>
            <a:pPr marL="285750" indent="-285750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nl-NL" sz="2200" dirty="0" smtClean="0">
                <a:latin typeface="Arial" charset="0"/>
                <a:cs typeface="Arial" charset="0"/>
              </a:rPr>
              <a:t>Database manager  </a:t>
            </a:r>
            <a:endParaRPr lang="nl-NL" sz="2200" dirty="0">
              <a:latin typeface="Arial" charset="0"/>
              <a:cs typeface="Arial" charset="0"/>
            </a:endParaRPr>
          </a:p>
        </p:txBody>
      </p:sp>
      <p:sp>
        <p:nvSpPr>
          <p:cNvPr id="18" name="Titel 1"/>
          <p:cNvSpPr txBox="1">
            <a:spLocks/>
          </p:cNvSpPr>
          <p:nvPr/>
        </p:nvSpPr>
        <p:spPr>
          <a:xfrm>
            <a:off x="792162" y="274638"/>
            <a:ext cx="78946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DK" dirty="0" smtClean="0"/>
              <a:t>Cost elements</a:t>
            </a:r>
            <a:endParaRPr lang="da-DK" dirty="0"/>
          </a:p>
        </p:txBody>
      </p:sp>
      <p:sp>
        <p:nvSpPr>
          <p:cNvPr id="19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1807840" cy="365125"/>
          </a:xfrm>
        </p:spPr>
        <p:txBody>
          <a:bodyPr/>
          <a:lstStyle/>
          <a:p>
            <a:r>
              <a:rPr lang="en-GB" dirty="0" smtClean="0"/>
              <a:t>11 June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42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ontor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338</Words>
  <Application>Microsoft Office PowerPoint</Application>
  <PresentationFormat>Skærmshow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0" baseType="lpstr">
      <vt:lpstr>Kontortema</vt:lpstr>
      <vt:lpstr>Conception personnalisée</vt:lpstr>
      <vt:lpstr>PowerPoint-præsentation</vt:lpstr>
      <vt:lpstr>Outline</vt:lpstr>
      <vt:lpstr>Planning</vt:lpstr>
      <vt:lpstr>Populating the database</vt:lpstr>
      <vt:lpstr>PowerPoint-præsentation</vt:lpstr>
      <vt:lpstr>Some findings</vt:lpstr>
      <vt:lpstr>Business models for the future database/EQEO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Kim Haugbølle</dc:creator>
  <cp:lastModifiedBy>Kim Haugbølle</cp:lastModifiedBy>
  <cp:revision>57</cp:revision>
  <dcterms:created xsi:type="dcterms:W3CDTF">2013-05-23T19:43:43Z</dcterms:created>
  <dcterms:modified xsi:type="dcterms:W3CDTF">2014-05-28T14:59:36Z</dcterms:modified>
</cp:coreProperties>
</file>