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3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4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5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notesSlides/notesSlide6.xml" ContentType="application/vnd.openxmlformats-officedocument.presentationml.notesSlide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  <p:sldMasterId id="2147483667" r:id="rId3"/>
    <p:sldMasterId id="2147483673" r:id="rId4"/>
    <p:sldMasterId id="2147483677" r:id="rId5"/>
    <p:sldMasterId id="2147483681" r:id="rId6"/>
  </p:sldMasterIdLst>
  <p:notesMasterIdLst>
    <p:notesMasterId r:id="rId26"/>
  </p:notesMasterIdLst>
  <p:handoutMasterIdLst>
    <p:handoutMasterId r:id="rId27"/>
  </p:handoutMasterIdLst>
  <p:sldIdLst>
    <p:sldId id="256" r:id="rId7"/>
    <p:sldId id="264" r:id="rId8"/>
    <p:sldId id="290" r:id="rId9"/>
    <p:sldId id="291" r:id="rId10"/>
    <p:sldId id="277" r:id="rId11"/>
    <p:sldId id="296" r:id="rId12"/>
    <p:sldId id="279" r:id="rId13"/>
    <p:sldId id="295" r:id="rId14"/>
    <p:sldId id="293" r:id="rId15"/>
    <p:sldId id="286" r:id="rId16"/>
    <p:sldId id="285" r:id="rId17"/>
    <p:sldId id="287" r:id="rId18"/>
    <p:sldId id="280" r:id="rId19"/>
    <p:sldId id="259" r:id="rId20"/>
    <p:sldId id="281" r:id="rId21"/>
    <p:sldId id="297" r:id="rId22"/>
    <p:sldId id="288" r:id="rId23"/>
    <p:sldId id="298" r:id="rId24"/>
    <p:sldId id="265" r:id="rId25"/>
  </p:sldIdLst>
  <p:sldSz cx="9144000" cy="6858000" type="screen4x3"/>
  <p:notesSz cx="6662738" cy="9926638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llemlayou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779" autoAdjust="0"/>
  </p:normalViewPr>
  <p:slideViewPr>
    <p:cSldViewPr snapToObjects="1">
      <p:cViewPr>
        <p:scale>
          <a:sx n="80" d="100"/>
          <a:sy n="80" d="100"/>
        </p:scale>
        <p:origin x="-1584" y="-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7913" cy="4956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3270" y="1"/>
            <a:ext cx="2887913" cy="4956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E2B302-1869-4639-AF6B-979655B5DCE6}" type="datetimeFigureOut">
              <a:rPr lang="fr-FR" smtClean="0"/>
              <a:t>29/05/2014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7828"/>
            <a:ext cx="2887913" cy="4972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3270" y="9427828"/>
            <a:ext cx="2887913" cy="4972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2D82DC-992E-4CD5-A67A-F9B20E045A0C}" type="slidenum">
              <a:rPr lang="fr-FR" smtClean="0"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59061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187" cy="496333"/>
          </a:xfrm>
          <a:prstGeom prst="rect">
            <a:avLst/>
          </a:prstGeom>
        </p:spPr>
        <p:txBody>
          <a:bodyPr vert="horz" lIns="90901" tIns="45450" rIns="90901" bIns="4545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774010" y="0"/>
            <a:ext cx="2887187" cy="496333"/>
          </a:xfrm>
          <a:prstGeom prst="rect">
            <a:avLst/>
          </a:prstGeom>
        </p:spPr>
        <p:txBody>
          <a:bodyPr vert="horz" lIns="90901" tIns="45450" rIns="90901" bIns="45450" rtlCol="0"/>
          <a:lstStyle>
            <a:lvl1pPr algn="r">
              <a:defRPr sz="1200"/>
            </a:lvl1pPr>
          </a:lstStyle>
          <a:p>
            <a:fld id="{9D4AB321-221F-41B8-BC25-2DC3E4396954}" type="datetimeFigureOut">
              <a:rPr lang="en-GB" smtClean="0"/>
              <a:t>29/05/2014</a:t>
            </a:fld>
            <a:endParaRPr lang="en-GB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850900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901" tIns="45450" rIns="90901" bIns="45450" rtlCol="0" anchor="ctr"/>
          <a:lstStyle/>
          <a:p>
            <a:endParaRPr lang="en-GB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66274" y="4715154"/>
            <a:ext cx="5330190" cy="4466988"/>
          </a:xfrm>
          <a:prstGeom prst="rect">
            <a:avLst/>
          </a:prstGeom>
        </p:spPr>
        <p:txBody>
          <a:bodyPr vert="horz" lIns="90901" tIns="45450" rIns="90901" bIns="45450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887187" cy="496333"/>
          </a:xfrm>
          <a:prstGeom prst="rect">
            <a:avLst/>
          </a:prstGeom>
        </p:spPr>
        <p:txBody>
          <a:bodyPr vert="horz" lIns="90901" tIns="45450" rIns="90901" bIns="4545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774010" y="9428583"/>
            <a:ext cx="2887187" cy="496333"/>
          </a:xfrm>
          <a:prstGeom prst="rect">
            <a:avLst/>
          </a:prstGeom>
        </p:spPr>
        <p:txBody>
          <a:bodyPr vert="horz" lIns="90901" tIns="45450" rIns="90901" bIns="45450" rtlCol="0" anchor="b"/>
          <a:lstStyle>
            <a:lvl1pPr algn="r">
              <a:defRPr sz="1200"/>
            </a:lvl1pPr>
          </a:lstStyle>
          <a:p>
            <a:fld id="{6DE2E523-7D88-407E-9351-34512BCE20B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2039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2E523-7D88-407E-9351-34512BCE20B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28028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2E523-7D88-407E-9351-34512BCE20B7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73222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2E523-7D88-407E-9351-34512BCE20B7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73222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2E523-7D88-407E-9351-34512BCE20B7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73222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2E523-7D88-407E-9351-34512BCE20B7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73222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2E523-7D88-407E-9351-34512BCE20B7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57839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2E523-7D88-407E-9351-34512BCE20B7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57839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2E523-7D88-407E-9351-34512BCE20B7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73222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2E523-7D88-407E-9351-34512BCE20B7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46060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2483768" y="6356350"/>
            <a:ext cx="1728192" cy="365125"/>
          </a:xfrm>
        </p:spPr>
        <p:txBody>
          <a:bodyPr/>
          <a:lstStyle/>
          <a:p>
            <a:r>
              <a:rPr lang="en-GB" smtClean="0"/>
              <a:t>11 June 2013</a:t>
            </a:r>
            <a:endParaRPr lang="en-GB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21D7-3695-4D66-A085-8A419778C1F8}" type="slidenum">
              <a:rPr lang="en-GB" smtClean="0"/>
              <a:t>‹nr.›</a:t>
            </a:fld>
            <a:endParaRPr lang="en-GB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0"/>
            <a:ext cx="2536825" cy="6885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66850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11 June 2013</a:t>
            </a:r>
            <a:endParaRPr lang="en-GB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21D7-3695-4D66-A085-8A419778C1F8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0883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11 June 2013</a:t>
            </a:r>
            <a:endParaRPr lang="en-GB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21D7-3695-4D66-A085-8A419778C1F8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8750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24th of January 2013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Elios II Forum 3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A58CE-1496-464D-B03C-4C588F02CC22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21160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24th of January 2013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Elios II Forum 3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A58CE-1496-464D-B03C-4C588F02CC22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0874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24th of January 2013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Elios II Forum 3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A58CE-1496-464D-B03C-4C588F02CC22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88954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 obje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 err="1" smtClean="0"/>
              <a:t>Click</a:t>
            </a:r>
            <a:r>
              <a:rPr lang="da-DK" dirty="0" smtClean="0"/>
              <a:t> to </a:t>
            </a:r>
            <a:r>
              <a:rPr lang="da-DK" dirty="0" err="1" smtClean="0"/>
              <a:t>edit</a:t>
            </a:r>
            <a:endParaRPr lang="da-DK" dirty="0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A3FD1-DFEE-478F-8764-EA4A12E6E42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5/29/2014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B8A6B-2702-4E09-BF63-7CC1F22DFC4D}" type="slidenum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Pladsholder til indhold 2"/>
          <p:cNvSpPr>
            <a:spLocks noGrp="1"/>
          </p:cNvSpPr>
          <p:nvPr>
            <p:ph idx="1" hasCustomPrompt="1"/>
          </p:nvPr>
        </p:nvSpPr>
        <p:spPr>
          <a:xfrm>
            <a:off x="457200" y="1556793"/>
            <a:ext cx="3970784" cy="4392488"/>
          </a:xfrm>
        </p:spPr>
        <p:txBody>
          <a:bodyPr/>
          <a:lstStyle/>
          <a:p>
            <a:pPr lvl="0"/>
            <a:r>
              <a:rPr lang="da-DK" dirty="0" err="1" smtClean="0"/>
              <a:t>Click</a:t>
            </a:r>
            <a:r>
              <a:rPr lang="da-DK" dirty="0" smtClean="0"/>
              <a:t> to </a:t>
            </a:r>
            <a:r>
              <a:rPr lang="da-DK" dirty="0" err="1" smtClean="0"/>
              <a:t>edit</a:t>
            </a:r>
            <a:endParaRPr lang="da-DK" dirty="0" smtClean="0"/>
          </a:p>
          <a:p>
            <a:pPr lvl="1"/>
            <a:r>
              <a:rPr lang="da-DK" dirty="0" smtClean="0"/>
              <a:t>Second </a:t>
            </a:r>
            <a:r>
              <a:rPr lang="da-DK" dirty="0" err="1" smtClean="0"/>
              <a:t>level</a:t>
            </a:r>
            <a:endParaRPr lang="da-DK" dirty="0" smtClean="0"/>
          </a:p>
          <a:p>
            <a:pPr lvl="2"/>
            <a:r>
              <a:rPr lang="da-DK" dirty="0" smtClean="0"/>
              <a:t>Third </a:t>
            </a:r>
            <a:r>
              <a:rPr lang="da-DK" dirty="0" err="1" smtClean="0"/>
              <a:t>level</a:t>
            </a:r>
            <a:endParaRPr lang="da-DK" dirty="0" smtClean="0"/>
          </a:p>
          <a:p>
            <a:pPr lvl="3"/>
            <a:r>
              <a:rPr lang="da-DK" dirty="0" err="1" smtClean="0"/>
              <a:t>Fourth</a:t>
            </a:r>
            <a:r>
              <a:rPr lang="da-DK" dirty="0" smtClean="0"/>
              <a:t> </a:t>
            </a:r>
            <a:r>
              <a:rPr lang="da-DK" dirty="0" err="1" smtClean="0"/>
              <a:t>level</a:t>
            </a:r>
            <a:endParaRPr lang="da-DK" dirty="0" smtClean="0"/>
          </a:p>
          <a:p>
            <a:pPr lvl="4"/>
            <a:r>
              <a:rPr lang="da-DK" dirty="0" smtClean="0"/>
              <a:t>Fifth </a:t>
            </a:r>
            <a:r>
              <a:rPr lang="da-DK" dirty="0" err="1" smtClean="0"/>
              <a:t>level</a:t>
            </a:r>
            <a:endParaRPr lang="da-DK" dirty="0"/>
          </a:p>
        </p:txBody>
      </p:sp>
      <p:sp>
        <p:nvSpPr>
          <p:cNvPr id="9" name="Pladsholder til indhold 2"/>
          <p:cNvSpPr>
            <a:spLocks noGrp="1"/>
          </p:cNvSpPr>
          <p:nvPr>
            <p:ph idx="13" hasCustomPrompt="1"/>
          </p:nvPr>
        </p:nvSpPr>
        <p:spPr>
          <a:xfrm>
            <a:off x="4716016" y="1556793"/>
            <a:ext cx="3970784" cy="4392488"/>
          </a:xfrm>
        </p:spPr>
        <p:txBody>
          <a:bodyPr/>
          <a:lstStyle/>
          <a:p>
            <a:pPr lvl="0"/>
            <a:r>
              <a:rPr lang="da-DK" dirty="0" err="1" smtClean="0"/>
              <a:t>Click</a:t>
            </a:r>
            <a:r>
              <a:rPr lang="da-DK" dirty="0" smtClean="0"/>
              <a:t> to </a:t>
            </a:r>
            <a:r>
              <a:rPr lang="da-DK" dirty="0" err="1" smtClean="0"/>
              <a:t>edit</a:t>
            </a:r>
            <a:endParaRPr lang="da-DK" dirty="0" smtClean="0"/>
          </a:p>
          <a:p>
            <a:pPr lvl="1"/>
            <a:r>
              <a:rPr lang="da-DK" dirty="0" smtClean="0"/>
              <a:t>Second </a:t>
            </a:r>
            <a:r>
              <a:rPr lang="da-DK" dirty="0" err="1" smtClean="0"/>
              <a:t>level</a:t>
            </a:r>
            <a:endParaRPr lang="da-DK" dirty="0" smtClean="0"/>
          </a:p>
          <a:p>
            <a:pPr lvl="2"/>
            <a:r>
              <a:rPr lang="da-DK" dirty="0" smtClean="0"/>
              <a:t>Third </a:t>
            </a:r>
            <a:r>
              <a:rPr lang="da-DK" dirty="0" err="1" smtClean="0"/>
              <a:t>level</a:t>
            </a:r>
            <a:endParaRPr lang="da-DK" dirty="0" smtClean="0"/>
          </a:p>
          <a:p>
            <a:pPr lvl="3"/>
            <a:r>
              <a:rPr lang="da-DK" dirty="0" err="1" smtClean="0"/>
              <a:t>Fourth</a:t>
            </a:r>
            <a:r>
              <a:rPr lang="da-DK" dirty="0" smtClean="0"/>
              <a:t> </a:t>
            </a:r>
            <a:r>
              <a:rPr lang="da-DK" dirty="0" err="1" smtClean="0"/>
              <a:t>level</a:t>
            </a:r>
            <a:endParaRPr lang="da-DK" dirty="0" smtClean="0"/>
          </a:p>
          <a:p>
            <a:pPr lvl="4"/>
            <a:r>
              <a:rPr lang="da-DK" dirty="0" smtClean="0"/>
              <a:t>Fifth </a:t>
            </a:r>
            <a:r>
              <a:rPr lang="da-DK" dirty="0" err="1" smtClean="0"/>
              <a:t>level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83168365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24th of January 2013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Elios II Forum 3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A58CE-1496-464D-B03C-4C588F02CC22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88453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24th of January 2013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Elios II Forum 3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A58CE-1496-464D-B03C-4C588F02CC22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07248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24th of January 2013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Elios II Forum 3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A58CE-1496-464D-B03C-4C588F02CC22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80900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 obje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 err="1" smtClean="0"/>
              <a:t>Click</a:t>
            </a:r>
            <a:r>
              <a:rPr lang="da-DK" dirty="0" smtClean="0"/>
              <a:t> to </a:t>
            </a:r>
            <a:r>
              <a:rPr lang="da-DK" dirty="0" err="1" smtClean="0"/>
              <a:t>edit</a:t>
            </a:r>
            <a:endParaRPr lang="da-DK" dirty="0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A3FD1-DFEE-478F-8764-EA4A12E6E42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5/29/2014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B8A6B-2702-4E09-BF63-7CC1F22DFC4D}" type="slidenum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Pladsholder til indhold 2"/>
          <p:cNvSpPr>
            <a:spLocks noGrp="1"/>
          </p:cNvSpPr>
          <p:nvPr>
            <p:ph idx="1" hasCustomPrompt="1"/>
          </p:nvPr>
        </p:nvSpPr>
        <p:spPr>
          <a:xfrm>
            <a:off x="457200" y="1556793"/>
            <a:ext cx="3970784" cy="4392488"/>
          </a:xfrm>
        </p:spPr>
        <p:txBody>
          <a:bodyPr/>
          <a:lstStyle/>
          <a:p>
            <a:pPr lvl="0"/>
            <a:r>
              <a:rPr lang="da-DK" dirty="0" err="1" smtClean="0"/>
              <a:t>Click</a:t>
            </a:r>
            <a:r>
              <a:rPr lang="da-DK" dirty="0" smtClean="0"/>
              <a:t> to </a:t>
            </a:r>
            <a:r>
              <a:rPr lang="da-DK" dirty="0" err="1" smtClean="0"/>
              <a:t>edit</a:t>
            </a:r>
            <a:endParaRPr lang="da-DK" dirty="0" smtClean="0"/>
          </a:p>
          <a:p>
            <a:pPr lvl="1"/>
            <a:r>
              <a:rPr lang="da-DK" dirty="0" smtClean="0"/>
              <a:t>Second </a:t>
            </a:r>
            <a:r>
              <a:rPr lang="da-DK" dirty="0" err="1" smtClean="0"/>
              <a:t>level</a:t>
            </a:r>
            <a:endParaRPr lang="da-DK" dirty="0" smtClean="0"/>
          </a:p>
          <a:p>
            <a:pPr lvl="2"/>
            <a:r>
              <a:rPr lang="da-DK" dirty="0" smtClean="0"/>
              <a:t>Third </a:t>
            </a:r>
            <a:r>
              <a:rPr lang="da-DK" dirty="0" err="1" smtClean="0"/>
              <a:t>level</a:t>
            </a:r>
            <a:endParaRPr lang="da-DK" dirty="0" smtClean="0"/>
          </a:p>
          <a:p>
            <a:pPr lvl="3"/>
            <a:r>
              <a:rPr lang="da-DK" dirty="0" err="1" smtClean="0"/>
              <a:t>Fourth</a:t>
            </a:r>
            <a:r>
              <a:rPr lang="da-DK" dirty="0" smtClean="0"/>
              <a:t> </a:t>
            </a:r>
            <a:r>
              <a:rPr lang="da-DK" dirty="0" err="1" smtClean="0"/>
              <a:t>level</a:t>
            </a:r>
            <a:endParaRPr lang="da-DK" dirty="0" smtClean="0"/>
          </a:p>
          <a:p>
            <a:pPr lvl="4"/>
            <a:r>
              <a:rPr lang="da-DK" dirty="0" smtClean="0"/>
              <a:t>Fifth </a:t>
            </a:r>
            <a:r>
              <a:rPr lang="da-DK" dirty="0" err="1" smtClean="0"/>
              <a:t>level</a:t>
            </a:r>
            <a:endParaRPr lang="da-DK" dirty="0"/>
          </a:p>
        </p:txBody>
      </p:sp>
      <p:sp>
        <p:nvSpPr>
          <p:cNvPr id="9" name="Pladsholder til indhold 2"/>
          <p:cNvSpPr>
            <a:spLocks noGrp="1"/>
          </p:cNvSpPr>
          <p:nvPr>
            <p:ph idx="13" hasCustomPrompt="1"/>
          </p:nvPr>
        </p:nvSpPr>
        <p:spPr>
          <a:xfrm>
            <a:off x="4716016" y="1556793"/>
            <a:ext cx="3970784" cy="4392488"/>
          </a:xfrm>
        </p:spPr>
        <p:txBody>
          <a:bodyPr/>
          <a:lstStyle/>
          <a:p>
            <a:pPr lvl="0"/>
            <a:r>
              <a:rPr lang="da-DK" dirty="0" err="1" smtClean="0"/>
              <a:t>Click</a:t>
            </a:r>
            <a:r>
              <a:rPr lang="da-DK" dirty="0" smtClean="0"/>
              <a:t> to </a:t>
            </a:r>
            <a:r>
              <a:rPr lang="da-DK" dirty="0" err="1" smtClean="0"/>
              <a:t>edit</a:t>
            </a:r>
            <a:endParaRPr lang="da-DK" dirty="0" smtClean="0"/>
          </a:p>
          <a:p>
            <a:pPr lvl="1"/>
            <a:r>
              <a:rPr lang="da-DK" dirty="0" smtClean="0"/>
              <a:t>Second </a:t>
            </a:r>
            <a:r>
              <a:rPr lang="da-DK" dirty="0" err="1" smtClean="0"/>
              <a:t>level</a:t>
            </a:r>
            <a:endParaRPr lang="da-DK" dirty="0" smtClean="0"/>
          </a:p>
          <a:p>
            <a:pPr lvl="2"/>
            <a:r>
              <a:rPr lang="da-DK" dirty="0" smtClean="0"/>
              <a:t>Third </a:t>
            </a:r>
            <a:r>
              <a:rPr lang="da-DK" dirty="0" err="1" smtClean="0"/>
              <a:t>level</a:t>
            </a:r>
            <a:endParaRPr lang="da-DK" dirty="0" smtClean="0"/>
          </a:p>
          <a:p>
            <a:pPr lvl="3"/>
            <a:r>
              <a:rPr lang="da-DK" dirty="0" err="1" smtClean="0"/>
              <a:t>Fourth</a:t>
            </a:r>
            <a:r>
              <a:rPr lang="da-DK" dirty="0" smtClean="0"/>
              <a:t> </a:t>
            </a:r>
            <a:r>
              <a:rPr lang="da-DK" dirty="0" err="1" smtClean="0"/>
              <a:t>level</a:t>
            </a:r>
            <a:endParaRPr lang="da-DK" dirty="0" smtClean="0"/>
          </a:p>
          <a:p>
            <a:pPr lvl="4"/>
            <a:r>
              <a:rPr lang="da-DK" dirty="0" smtClean="0"/>
              <a:t>Fifth </a:t>
            </a:r>
            <a:r>
              <a:rPr lang="da-DK" dirty="0" err="1" smtClean="0"/>
              <a:t>level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77322779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92162" y="274638"/>
            <a:ext cx="7894637" cy="1143000"/>
          </a:xfrm>
        </p:spPr>
        <p:txBody>
          <a:bodyPr/>
          <a:lstStyle/>
          <a:p>
            <a:r>
              <a:rPr lang="da-DK" dirty="0" smtClean="0"/>
              <a:t>Klik for at redigere i master</a:t>
            </a:r>
            <a:endParaRPr lang="en-GB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792162" y="1600200"/>
            <a:ext cx="7894637" cy="4525963"/>
          </a:xfrm>
        </p:spPr>
        <p:txBody>
          <a:bodyPr/>
          <a:lstStyle/>
          <a:p>
            <a:pPr lvl="0"/>
            <a:r>
              <a:rPr lang="da-DK" dirty="0" smtClean="0"/>
              <a:t>Klik for at redigere i master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en-GB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827584" y="6356350"/>
            <a:ext cx="1807840" cy="365125"/>
          </a:xfrm>
        </p:spPr>
        <p:txBody>
          <a:bodyPr/>
          <a:lstStyle/>
          <a:p>
            <a:r>
              <a:rPr lang="en-GB" smtClean="0"/>
              <a:t>11 June 2013</a:t>
            </a:r>
            <a:endParaRPr lang="en-GB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21D7-3695-4D66-A085-8A419778C1F8}" type="slidenum">
              <a:rPr lang="en-GB" smtClean="0"/>
              <a:t>‹nr.›</a:t>
            </a:fld>
            <a:endParaRPr lang="en-GB"/>
          </a:p>
        </p:txBody>
      </p:sp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1588"/>
            <a:ext cx="828675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103097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24th of January 2013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Elios II Forum 3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A58CE-1496-464D-B03C-4C588F02CC22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01992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24th of January 2013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Elios II Forum 3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A58CE-1496-464D-B03C-4C588F02CC22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32322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24th of January 2013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Elios II Forum 3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A58CE-1496-464D-B03C-4C588F02CC22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79035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24th of January 2013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Elios II Forum 3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A58CE-1496-464D-B03C-4C588F02CC22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99374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24th of January 2013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Elios II Forum 3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A58CE-1496-464D-B03C-4C588F02CC22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4397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24th of January 2013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Elios II Forum 3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A58CE-1496-464D-B03C-4C588F02CC22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939425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24th of January 2013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Elios II Forum 3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A58CE-1496-464D-B03C-4C588F02CC22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40135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24th of January 2013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Elios II Forum 3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A58CE-1496-464D-B03C-4C588F02CC22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840104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24th of January 2013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Elios II Forum 3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A58CE-1496-464D-B03C-4C588F02CC22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6009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11 June 2013</a:t>
            </a:r>
            <a:endParaRPr lang="en-GB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21D7-3695-4D66-A085-8A419778C1F8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245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11 June 2013</a:t>
            </a:r>
            <a:endParaRPr lang="en-GB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21D7-3695-4D66-A085-8A419778C1F8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1785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11 June 2013</a:t>
            </a:r>
            <a:endParaRPr lang="en-GB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21D7-3695-4D66-A085-8A419778C1F8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4099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11 June 2013</a:t>
            </a:r>
            <a:endParaRPr lang="en-GB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21D7-3695-4D66-A085-8A419778C1F8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075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11 June 2013</a:t>
            </a:r>
            <a:endParaRPr lang="en-GB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21D7-3695-4D66-A085-8A419778C1F8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7802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11 June 2013</a:t>
            </a:r>
            <a:endParaRPr lang="en-GB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21D7-3695-4D66-A085-8A419778C1F8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4164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11 June 2013</a:t>
            </a:r>
            <a:endParaRPr lang="en-GB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21D7-3695-4D66-A085-8A419778C1F8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3732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3.pn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9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2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5" Type="http://schemas.openxmlformats.org/officeDocument/2006/relationships/image" Target="../media/image3.png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5" Type="http://schemas.openxmlformats.org/officeDocument/2006/relationships/image" Target="../media/image3.png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5" Type="http://schemas.openxmlformats.org/officeDocument/2006/relationships/image" Target="../media/image3.png"/><Relationship Id="rId4" Type="http://schemas.openxmlformats.org/officeDocument/2006/relationships/theme" Target="../theme/theme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11 June 2013</a:t>
            </a:r>
            <a:endParaRPr lang="en-GB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9F21D7-3695-4D66-A085-8A419778C1F8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8675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27584" y="274638"/>
            <a:ext cx="785921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 smtClean="0"/>
              <a:t>Cliquez pour modifier le style du titre</a:t>
            </a:r>
            <a:endParaRPr lang="en-US" noProof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78904" y="1600200"/>
            <a:ext cx="7725544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Cliquez pour modifier les styles du texte du masque</a:t>
            </a:r>
          </a:p>
          <a:p>
            <a:pPr lvl="1"/>
            <a:r>
              <a:rPr lang="en-US" noProof="0" smtClean="0"/>
              <a:t>Deuxième niveau</a:t>
            </a:r>
          </a:p>
          <a:p>
            <a:pPr lvl="2"/>
            <a:r>
              <a:rPr lang="en-US" noProof="0" smtClean="0"/>
              <a:t>Troisième niveau</a:t>
            </a:r>
          </a:p>
          <a:p>
            <a:pPr lvl="3"/>
            <a:r>
              <a:rPr lang="en-US" noProof="0" smtClean="0"/>
              <a:t>Quatrième niveau</a:t>
            </a:r>
          </a:p>
          <a:p>
            <a:pPr lvl="4"/>
            <a:r>
              <a:rPr lang="en-US" noProof="0" smtClean="0"/>
              <a:t>Cinquième niveau</a:t>
            </a:r>
            <a:endParaRPr lang="en-US" noProof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smtClean="0">
                <a:solidFill>
                  <a:prstClr val="black">
                    <a:tint val="75000"/>
                  </a:prstClr>
                </a:solidFill>
                <a:cs typeface="Arial" charset="0"/>
              </a:rPr>
              <a:t>24th of January 2013</a:t>
            </a:r>
            <a:endParaRPr lang="en-US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prstClr val="black">
                    <a:tint val="75000"/>
                  </a:prstClr>
                </a:solidFill>
                <a:cs typeface="Arial" charset="0"/>
              </a:rPr>
              <a:t>Elios II Forum 3</a:t>
            </a:r>
            <a:endParaRPr lang="en-US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B5A58CE-1496-464D-B03C-4C588F02CC22}" type="slidenum">
              <a:rPr lang="en-US" smtClean="0">
                <a:solidFill>
                  <a:prstClr val="black">
                    <a:tint val="75000"/>
                  </a:prstClr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‹nr.›</a:t>
            </a:fld>
            <a:endParaRPr lang="en-US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  <p:pic>
        <p:nvPicPr>
          <p:cNvPr id="7" name="Image 1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708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76506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6" r:id="rId4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27584" y="274638"/>
            <a:ext cx="785921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 smtClean="0"/>
              <a:t>Cliquez pour modifier le style du titre</a:t>
            </a:r>
            <a:endParaRPr lang="en-US" noProof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78904" y="1600200"/>
            <a:ext cx="7725544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Cliquez pour modifier les styles du texte du masque</a:t>
            </a:r>
          </a:p>
          <a:p>
            <a:pPr lvl="1"/>
            <a:r>
              <a:rPr lang="en-US" noProof="0" smtClean="0"/>
              <a:t>Deuxième niveau</a:t>
            </a:r>
          </a:p>
          <a:p>
            <a:pPr lvl="2"/>
            <a:r>
              <a:rPr lang="en-US" noProof="0" smtClean="0"/>
              <a:t>Troisième niveau</a:t>
            </a:r>
          </a:p>
          <a:p>
            <a:pPr lvl="3"/>
            <a:r>
              <a:rPr lang="en-US" noProof="0" smtClean="0"/>
              <a:t>Quatrième niveau</a:t>
            </a:r>
          </a:p>
          <a:p>
            <a:pPr lvl="4"/>
            <a:r>
              <a:rPr lang="en-US" noProof="0" smtClean="0"/>
              <a:t>Cinquième niveau</a:t>
            </a:r>
            <a:endParaRPr lang="en-US" noProof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smtClean="0">
                <a:solidFill>
                  <a:prstClr val="black">
                    <a:tint val="75000"/>
                  </a:prstClr>
                </a:solidFill>
                <a:cs typeface="Arial" charset="0"/>
              </a:rPr>
              <a:t>24th of January 2013</a:t>
            </a:r>
            <a:endParaRPr lang="en-US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prstClr val="black">
                    <a:tint val="75000"/>
                  </a:prstClr>
                </a:solidFill>
                <a:cs typeface="Arial" charset="0"/>
              </a:rPr>
              <a:t>Elios II Forum 3</a:t>
            </a:r>
            <a:endParaRPr lang="en-US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B5A58CE-1496-464D-B03C-4C588F02CC22}" type="slidenum">
              <a:rPr lang="en-US" smtClean="0">
                <a:solidFill>
                  <a:prstClr val="black">
                    <a:tint val="75000"/>
                  </a:prstClr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‹nr.›</a:t>
            </a:fld>
            <a:endParaRPr lang="en-US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  <p:pic>
        <p:nvPicPr>
          <p:cNvPr id="7" name="Image 1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708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53925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2" r:id="rId4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27584" y="274638"/>
            <a:ext cx="785921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 smtClean="0"/>
              <a:t>Cliquez pour modifier le style du titre</a:t>
            </a:r>
            <a:endParaRPr lang="en-US" noProof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78904" y="1600200"/>
            <a:ext cx="7725544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Cliquez pour modifier les styles du texte du masque</a:t>
            </a:r>
          </a:p>
          <a:p>
            <a:pPr lvl="1"/>
            <a:r>
              <a:rPr lang="en-US" noProof="0" smtClean="0"/>
              <a:t>Deuxième niveau</a:t>
            </a:r>
          </a:p>
          <a:p>
            <a:pPr lvl="2"/>
            <a:r>
              <a:rPr lang="en-US" noProof="0" smtClean="0"/>
              <a:t>Troisième niveau</a:t>
            </a:r>
          </a:p>
          <a:p>
            <a:pPr lvl="3"/>
            <a:r>
              <a:rPr lang="en-US" noProof="0" smtClean="0"/>
              <a:t>Quatrième niveau</a:t>
            </a:r>
          </a:p>
          <a:p>
            <a:pPr lvl="4"/>
            <a:r>
              <a:rPr lang="en-US" noProof="0" smtClean="0"/>
              <a:t>Cinquième niveau</a:t>
            </a:r>
            <a:endParaRPr lang="en-US" noProof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smtClean="0">
                <a:solidFill>
                  <a:prstClr val="black">
                    <a:tint val="75000"/>
                  </a:prstClr>
                </a:solidFill>
                <a:cs typeface="Arial" charset="0"/>
              </a:rPr>
              <a:t>24th of January 2013</a:t>
            </a:r>
            <a:endParaRPr lang="en-US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prstClr val="black">
                    <a:tint val="75000"/>
                  </a:prstClr>
                </a:solidFill>
                <a:cs typeface="Arial" charset="0"/>
              </a:rPr>
              <a:t>Elios II Forum 3</a:t>
            </a:r>
            <a:endParaRPr lang="en-US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B5A58CE-1496-464D-B03C-4C588F02CC22}" type="slidenum">
              <a:rPr lang="en-US" smtClean="0">
                <a:solidFill>
                  <a:prstClr val="black">
                    <a:tint val="75000"/>
                  </a:prstClr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‹nr.›</a:t>
            </a:fld>
            <a:endParaRPr lang="en-US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  <p:pic>
        <p:nvPicPr>
          <p:cNvPr id="7" name="Image 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708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00282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27584" y="274638"/>
            <a:ext cx="785921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 smtClean="0"/>
              <a:t>Cliquez pour modifier le style du titre</a:t>
            </a:r>
            <a:endParaRPr lang="en-US" noProof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78904" y="1600200"/>
            <a:ext cx="7725544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Cliquez pour modifier les styles du texte du masque</a:t>
            </a:r>
          </a:p>
          <a:p>
            <a:pPr lvl="1"/>
            <a:r>
              <a:rPr lang="en-US" noProof="0" smtClean="0"/>
              <a:t>Deuxième niveau</a:t>
            </a:r>
          </a:p>
          <a:p>
            <a:pPr lvl="2"/>
            <a:r>
              <a:rPr lang="en-US" noProof="0" smtClean="0"/>
              <a:t>Troisième niveau</a:t>
            </a:r>
          </a:p>
          <a:p>
            <a:pPr lvl="3"/>
            <a:r>
              <a:rPr lang="en-US" noProof="0" smtClean="0"/>
              <a:t>Quatrième niveau</a:t>
            </a:r>
          </a:p>
          <a:p>
            <a:pPr lvl="4"/>
            <a:r>
              <a:rPr lang="en-US" noProof="0" smtClean="0"/>
              <a:t>Cinquième niveau</a:t>
            </a:r>
            <a:endParaRPr lang="en-US" noProof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smtClean="0">
                <a:solidFill>
                  <a:prstClr val="black">
                    <a:tint val="75000"/>
                  </a:prstClr>
                </a:solidFill>
                <a:cs typeface="Arial" charset="0"/>
              </a:rPr>
              <a:t>24th of January 2013</a:t>
            </a:r>
            <a:endParaRPr lang="en-US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prstClr val="black">
                    <a:tint val="75000"/>
                  </a:prstClr>
                </a:solidFill>
                <a:cs typeface="Arial" charset="0"/>
              </a:rPr>
              <a:t>Elios II Forum 3</a:t>
            </a:r>
            <a:endParaRPr lang="en-US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B5A58CE-1496-464D-B03C-4C588F02CC22}" type="slidenum">
              <a:rPr lang="en-US" smtClean="0">
                <a:solidFill>
                  <a:prstClr val="black">
                    <a:tint val="75000"/>
                  </a:prstClr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‹nr.›</a:t>
            </a:fld>
            <a:endParaRPr lang="en-US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  <p:pic>
        <p:nvPicPr>
          <p:cNvPr id="7" name="Image 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708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44617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27584" y="274638"/>
            <a:ext cx="785921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 smtClean="0"/>
              <a:t>Cliquez pour modifier le style du titre</a:t>
            </a:r>
            <a:endParaRPr lang="en-US" noProof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78904" y="1600200"/>
            <a:ext cx="7725544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Cliquez pour modifier les styles du texte du masque</a:t>
            </a:r>
          </a:p>
          <a:p>
            <a:pPr lvl="1"/>
            <a:r>
              <a:rPr lang="en-US" noProof="0" smtClean="0"/>
              <a:t>Deuxième niveau</a:t>
            </a:r>
          </a:p>
          <a:p>
            <a:pPr lvl="2"/>
            <a:r>
              <a:rPr lang="en-US" noProof="0" smtClean="0"/>
              <a:t>Troisième niveau</a:t>
            </a:r>
          </a:p>
          <a:p>
            <a:pPr lvl="3"/>
            <a:r>
              <a:rPr lang="en-US" noProof="0" smtClean="0"/>
              <a:t>Quatrième niveau</a:t>
            </a:r>
          </a:p>
          <a:p>
            <a:pPr lvl="4"/>
            <a:r>
              <a:rPr lang="en-US" noProof="0" smtClean="0"/>
              <a:t>Cinquième niveau</a:t>
            </a:r>
            <a:endParaRPr lang="en-US" noProof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smtClean="0">
                <a:solidFill>
                  <a:prstClr val="black">
                    <a:tint val="75000"/>
                  </a:prstClr>
                </a:solidFill>
                <a:cs typeface="Arial" charset="0"/>
              </a:rPr>
              <a:t>24th of January 2013</a:t>
            </a:r>
            <a:endParaRPr lang="en-US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prstClr val="black">
                    <a:tint val="75000"/>
                  </a:prstClr>
                </a:solidFill>
                <a:cs typeface="Arial" charset="0"/>
              </a:rPr>
              <a:t>Elios II Forum 3</a:t>
            </a:r>
            <a:endParaRPr lang="en-US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B5A58CE-1496-464D-B03C-4C588F02CC22}" type="slidenum">
              <a:rPr lang="en-US" smtClean="0">
                <a:solidFill>
                  <a:prstClr val="black">
                    <a:tint val="75000"/>
                  </a:prstClr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‹nr.›</a:t>
            </a:fld>
            <a:endParaRPr lang="en-US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  <p:pic>
        <p:nvPicPr>
          <p:cNvPr id="7" name="Image 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708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45068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26" Type="http://schemas.openxmlformats.org/officeDocument/2006/relationships/tags" Target="../tags/tag26.xml"/><Relationship Id="rId3" Type="http://schemas.openxmlformats.org/officeDocument/2006/relationships/tags" Target="../tags/tag3.xml"/><Relationship Id="rId21" Type="http://schemas.openxmlformats.org/officeDocument/2006/relationships/tags" Target="../tags/tag21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0" Type="http://schemas.openxmlformats.org/officeDocument/2006/relationships/tags" Target="../tags/tag20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notesSlide" Target="../notesSlides/notesSlide6.xml"/><Relationship Id="rId10" Type="http://schemas.openxmlformats.org/officeDocument/2006/relationships/tags" Target="../tags/tag10.xml"/><Relationship Id="rId19" Type="http://schemas.openxmlformats.org/officeDocument/2006/relationships/tags" Target="../tags/tag19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tags" Target="../tags/tag34.xml"/><Relationship Id="rId13" Type="http://schemas.openxmlformats.org/officeDocument/2006/relationships/tags" Target="../tags/tag39.xml"/><Relationship Id="rId18" Type="http://schemas.openxmlformats.org/officeDocument/2006/relationships/tags" Target="../tags/tag44.xml"/><Relationship Id="rId26" Type="http://schemas.openxmlformats.org/officeDocument/2006/relationships/tags" Target="../tags/tag52.xml"/><Relationship Id="rId3" Type="http://schemas.openxmlformats.org/officeDocument/2006/relationships/tags" Target="../tags/tag29.xml"/><Relationship Id="rId21" Type="http://schemas.openxmlformats.org/officeDocument/2006/relationships/tags" Target="../tags/tag47.xml"/><Relationship Id="rId7" Type="http://schemas.openxmlformats.org/officeDocument/2006/relationships/tags" Target="../tags/tag33.xml"/><Relationship Id="rId12" Type="http://schemas.openxmlformats.org/officeDocument/2006/relationships/tags" Target="../tags/tag38.xml"/><Relationship Id="rId17" Type="http://schemas.openxmlformats.org/officeDocument/2006/relationships/tags" Target="../tags/tag43.xml"/><Relationship Id="rId25" Type="http://schemas.openxmlformats.org/officeDocument/2006/relationships/tags" Target="../tags/tag51.xml"/><Relationship Id="rId2" Type="http://schemas.openxmlformats.org/officeDocument/2006/relationships/tags" Target="../tags/tag28.xml"/><Relationship Id="rId16" Type="http://schemas.openxmlformats.org/officeDocument/2006/relationships/tags" Target="../tags/tag42.xml"/><Relationship Id="rId20" Type="http://schemas.openxmlformats.org/officeDocument/2006/relationships/tags" Target="../tags/tag46.xml"/><Relationship Id="rId1" Type="http://schemas.openxmlformats.org/officeDocument/2006/relationships/tags" Target="../tags/tag27.xml"/><Relationship Id="rId6" Type="http://schemas.openxmlformats.org/officeDocument/2006/relationships/tags" Target="../tags/tag32.xml"/><Relationship Id="rId11" Type="http://schemas.openxmlformats.org/officeDocument/2006/relationships/tags" Target="../tags/tag37.xml"/><Relationship Id="rId24" Type="http://schemas.openxmlformats.org/officeDocument/2006/relationships/tags" Target="../tags/tag50.xml"/><Relationship Id="rId5" Type="http://schemas.openxmlformats.org/officeDocument/2006/relationships/tags" Target="../tags/tag31.xml"/><Relationship Id="rId15" Type="http://schemas.openxmlformats.org/officeDocument/2006/relationships/tags" Target="../tags/tag41.xml"/><Relationship Id="rId23" Type="http://schemas.openxmlformats.org/officeDocument/2006/relationships/tags" Target="../tags/tag49.xml"/><Relationship Id="rId28" Type="http://schemas.openxmlformats.org/officeDocument/2006/relationships/notesSlide" Target="../notesSlides/notesSlide7.xml"/><Relationship Id="rId10" Type="http://schemas.openxmlformats.org/officeDocument/2006/relationships/tags" Target="../tags/tag36.xml"/><Relationship Id="rId19" Type="http://schemas.openxmlformats.org/officeDocument/2006/relationships/tags" Target="../tags/tag45.xml"/><Relationship Id="rId4" Type="http://schemas.openxmlformats.org/officeDocument/2006/relationships/tags" Target="../tags/tag30.xml"/><Relationship Id="rId9" Type="http://schemas.openxmlformats.org/officeDocument/2006/relationships/tags" Target="../tags/tag35.xml"/><Relationship Id="rId14" Type="http://schemas.openxmlformats.org/officeDocument/2006/relationships/tags" Target="../tags/tag40.xml"/><Relationship Id="rId22" Type="http://schemas.openxmlformats.org/officeDocument/2006/relationships/tags" Target="../tags/tag48.xml"/><Relationship Id="rId27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package" Target="../embeddings/Microsoft_Word_Document1.docx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11 June 2014</a:t>
            </a:r>
            <a:endParaRPr lang="en-GB" dirty="0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21D7-3695-4D66-A085-8A419778C1F8}" type="slidenum">
              <a:rPr lang="en-GB" smtClean="0"/>
              <a:t>1</a:t>
            </a:fld>
            <a:endParaRPr lang="en-GB" dirty="0"/>
          </a:p>
        </p:txBody>
      </p:sp>
      <p:graphicFrame>
        <p:nvGraphicFramePr>
          <p:cNvPr id="6" name="Tabel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149598"/>
              </p:ext>
            </p:extLst>
          </p:nvPr>
        </p:nvGraphicFramePr>
        <p:xfrm>
          <a:off x="2699792" y="1700808"/>
          <a:ext cx="6120680" cy="3791805"/>
        </p:xfrm>
        <a:graphic>
          <a:graphicData uri="http://schemas.openxmlformats.org/drawingml/2006/table">
            <a:tbl>
              <a:tblPr firstRow="1" firstCol="1" bandRow="1"/>
              <a:tblGrid>
                <a:gridCol w="6120680"/>
              </a:tblGrid>
              <a:tr h="139677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3600" dirty="0" smtClean="0">
                          <a:effectLst/>
                          <a:latin typeface="Calibri"/>
                          <a:ea typeface="Times New Roman"/>
                          <a:cs typeface="Calibri"/>
                        </a:rPr>
                        <a:t>WP3 - </a:t>
                      </a:r>
                      <a:r>
                        <a:rPr lang="fr-FR" sz="3600" dirty="0" err="1" smtClean="0">
                          <a:effectLst/>
                          <a:latin typeface="Calibri"/>
                          <a:ea typeface="Times New Roman"/>
                          <a:cs typeface="Calibri"/>
                        </a:rPr>
                        <a:t>Insurance</a:t>
                      </a:r>
                      <a:r>
                        <a:rPr lang="fr-FR" sz="3600" dirty="0" smtClean="0">
                          <a:effectLst/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fr-FR" sz="3600" dirty="0" err="1" smtClean="0">
                          <a:effectLst/>
                          <a:latin typeface="Calibri"/>
                          <a:ea typeface="Times New Roman"/>
                          <a:cs typeface="Calibri"/>
                        </a:rPr>
                        <a:t>Mapping</a:t>
                      </a:r>
                      <a:r>
                        <a:rPr lang="fr-FR" sz="3600" dirty="0" smtClean="0">
                          <a:effectLst/>
                          <a:latin typeface="Calibri"/>
                          <a:ea typeface="Times New Roman"/>
                          <a:cs typeface="Calibri"/>
                        </a:rPr>
                        <a:t> Update &amp; </a:t>
                      </a:r>
                      <a:r>
                        <a:rPr lang="fr-FR" sz="3600" dirty="0" err="1" smtClean="0">
                          <a:effectLst/>
                          <a:latin typeface="Calibri"/>
                          <a:ea typeface="Times New Roman"/>
                          <a:cs typeface="Calibri"/>
                        </a:rPr>
                        <a:t>Recommendations</a:t>
                      </a:r>
                      <a:endParaRPr lang="fr-F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15" marR="73015" marT="228612" marB="228612" anchor="b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rgbClr val="1F912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1F912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333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dirty="0" smtClean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effectLst/>
                          <a:latin typeface="Calibri"/>
                          <a:ea typeface="Times New Roman"/>
                          <a:cs typeface="Calibri"/>
                        </a:rPr>
                        <a:t>By</a:t>
                      </a:r>
                      <a:r>
                        <a:rPr lang="fr-FR" sz="2000" baseline="0" dirty="0" smtClean="0">
                          <a:effectLst/>
                          <a:latin typeface="Calibri"/>
                          <a:ea typeface="Times New Roman"/>
                          <a:cs typeface="Calibri"/>
                        </a:rPr>
                        <a:t> Thomas Dunand, </a:t>
                      </a:r>
                      <a:r>
                        <a:rPr lang="fr-FR" sz="2000" baseline="0" dirty="0" err="1" smtClean="0">
                          <a:effectLst/>
                          <a:latin typeface="Calibri"/>
                          <a:ea typeface="Times New Roman"/>
                          <a:cs typeface="Calibri"/>
                        </a:rPr>
                        <a:t>Hannover</a:t>
                      </a:r>
                      <a:r>
                        <a:rPr lang="fr-FR" sz="2000" baseline="0" dirty="0" smtClean="0">
                          <a:effectLst/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fr-FR" sz="2000" baseline="0" dirty="0" err="1" smtClean="0">
                          <a:effectLst/>
                          <a:latin typeface="Calibri"/>
                          <a:ea typeface="Times New Roman"/>
                          <a:cs typeface="Calibri"/>
                        </a:rPr>
                        <a:t>Re</a:t>
                      </a:r>
                      <a:endParaRPr lang="fr-F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15" marR="73015" marT="228612" marB="228612" anchor="b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rgbClr val="1F912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1F912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444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400" dirty="0" smtClean="0">
                          <a:effectLst/>
                          <a:latin typeface="Calibri"/>
                          <a:ea typeface="Times New Roman"/>
                          <a:cs typeface="Calibri"/>
                        </a:rPr>
                        <a:t>Forum Meeting 6,</a:t>
                      </a:r>
                      <a:r>
                        <a:rPr lang="nl-BE" sz="1400" baseline="0" dirty="0" smtClean="0">
                          <a:effectLst/>
                          <a:latin typeface="Calibri"/>
                          <a:ea typeface="Times New Roman"/>
                          <a:cs typeface="Calibri"/>
                        </a:rPr>
                        <a:t> DG ENTR, Brussels</a:t>
                      </a:r>
                      <a:endParaRPr lang="fr-F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15" marR="73015" marT="228612" marB="228612" anchor="b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rgbClr val="1F912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1F912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2953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92162" y="188640"/>
            <a:ext cx="7894637" cy="1143000"/>
          </a:xfrm>
        </p:spPr>
        <p:txBody>
          <a:bodyPr>
            <a:normAutofit fontScale="90000"/>
          </a:bodyPr>
          <a:lstStyle/>
          <a:p>
            <a:r>
              <a:rPr lang="en-US" sz="4900" dirty="0"/>
              <a:t>Improving the access </a:t>
            </a:r>
            <a:r>
              <a:rPr lang="en-US" sz="4900" dirty="0" smtClean="0"/>
              <a:t>process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100" dirty="0" smtClean="0"/>
              <a:t>- th</a:t>
            </a:r>
            <a:r>
              <a:rPr lang="en-US" sz="3100" dirty="0" smtClean="0"/>
              <a:t>rough </a:t>
            </a:r>
            <a:r>
              <a:rPr lang="en-US" sz="3100" dirty="0" smtClean="0"/>
              <a:t>international communication</a:t>
            </a:r>
            <a:endParaRPr lang="en-GB" sz="3100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11 June 2014</a:t>
            </a:r>
            <a:endParaRPr lang="en-GB" dirty="0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21D7-3695-4D66-A085-8A419778C1F8}" type="slidenum">
              <a:rPr lang="en-GB" smtClean="0"/>
              <a:t>10</a:t>
            </a:fld>
            <a:endParaRPr lang="en-GB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2644374"/>
              </p:ext>
            </p:extLst>
          </p:nvPr>
        </p:nvGraphicFramePr>
        <p:xfrm>
          <a:off x="925834" y="1484784"/>
          <a:ext cx="7894638" cy="4616831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376264"/>
                <a:gridCol w="2808312"/>
                <a:gridCol w="271006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err="1" smtClean="0"/>
                        <a:t>Proposal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Pros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Cons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EQEO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2563" indent="-182563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800" kern="1200" dirty="0" smtClean="0"/>
                        <a:t>Real </a:t>
                      </a:r>
                      <a:r>
                        <a:rPr lang="fr-FR" sz="1800" kern="1200" dirty="0" err="1" smtClean="0"/>
                        <a:t>current</a:t>
                      </a:r>
                      <a:r>
                        <a:rPr lang="fr-FR" sz="1800" kern="1200" dirty="0" smtClean="0"/>
                        <a:t> </a:t>
                      </a:r>
                      <a:r>
                        <a:rPr lang="fr-FR" sz="1800" kern="1200" dirty="0" err="1" smtClean="0"/>
                        <a:t>lack</a:t>
                      </a:r>
                      <a:r>
                        <a:rPr lang="fr-FR" sz="1800" kern="1200" dirty="0" smtClean="0"/>
                        <a:t> of information exchange</a:t>
                      </a:r>
                    </a:p>
                    <a:p>
                      <a:pPr marL="182563" indent="-182563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800" kern="1200" dirty="0" err="1" smtClean="0"/>
                        <a:t>Should</a:t>
                      </a:r>
                      <a:r>
                        <a:rPr lang="fr-FR" sz="1800" kern="1200" dirty="0" smtClean="0"/>
                        <a:t> </a:t>
                      </a:r>
                      <a:r>
                        <a:rPr lang="fr-FR" sz="1800" kern="1200" dirty="0" err="1" smtClean="0"/>
                        <a:t>clarify</a:t>
                      </a:r>
                      <a:r>
                        <a:rPr lang="fr-FR" sz="1800" kern="1200" dirty="0" smtClean="0"/>
                        <a:t> real </a:t>
                      </a:r>
                      <a:r>
                        <a:rPr lang="fr-FR" sz="1800" kern="1200" dirty="0" err="1" smtClean="0"/>
                        <a:t>problems</a:t>
                      </a:r>
                      <a:r>
                        <a:rPr lang="fr-FR" sz="1800" kern="1200" dirty="0" smtClean="0"/>
                        <a:t> / </a:t>
                      </a:r>
                      <a:r>
                        <a:rPr lang="fr-FR" sz="1800" kern="1200" dirty="0" err="1" smtClean="0"/>
                        <a:t>usefulness</a:t>
                      </a:r>
                      <a:r>
                        <a:rPr lang="fr-FR" sz="1800" kern="1200" dirty="0" smtClean="0"/>
                        <a:t> of information</a:t>
                      </a:r>
                      <a:endParaRPr lang="fr-F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2563" indent="-182563">
                        <a:buFont typeface="Arial" panose="020B0604020202020204" pitchFamily="34" charset="0"/>
                        <a:buChar char="•"/>
                      </a:pPr>
                      <a:r>
                        <a:rPr lang="fr-FR" dirty="0" err="1" smtClean="0"/>
                        <a:t>Available</a:t>
                      </a:r>
                      <a:r>
                        <a:rPr lang="fr-FR" dirty="0" smtClean="0"/>
                        <a:t> information </a:t>
                      </a:r>
                      <a:r>
                        <a:rPr lang="fr-FR" dirty="0" err="1" smtClean="0"/>
                        <a:t>from</a:t>
                      </a:r>
                      <a:r>
                        <a:rPr lang="fr-FR" dirty="0" smtClean="0"/>
                        <a:t> public sources </a:t>
                      </a:r>
                      <a:r>
                        <a:rPr lang="fr-FR" dirty="0" err="1" smtClean="0"/>
                        <a:t>only</a:t>
                      </a:r>
                      <a:endParaRPr lang="fr-FR" dirty="0" smtClean="0"/>
                    </a:p>
                    <a:p>
                      <a:pPr marL="182563" indent="-182563">
                        <a:buFont typeface="Arial" panose="020B0604020202020204" pitchFamily="34" charset="0"/>
                        <a:buChar char="•"/>
                      </a:pPr>
                      <a:r>
                        <a:rPr lang="fr-FR" dirty="0" err="1" smtClean="0"/>
                        <a:t>Confidentiality</a:t>
                      </a:r>
                      <a:endParaRPr lang="fr-FR" dirty="0" smtClean="0"/>
                    </a:p>
                    <a:p>
                      <a:pPr marL="182563" indent="-182563">
                        <a:buFont typeface="Arial" panose="020B0604020202020204" pitchFamily="34" charset="0"/>
                        <a:buChar char="•"/>
                      </a:pPr>
                      <a:r>
                        <a:rPr lang="fr-FR" dirty="0" err="1" smtClean="0"/>
                        <a:t>Financing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Hazard notification procedure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2563" indent="-182563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800" kern="1200" dirty="0" smtClean="0"/>
                        <a:t>Efficient (if </a:t>
                      </a:r>
                      <a:r>
                        <a:rPr lang="fr-FR" sz="1800" kern="1200" dirty="0" err="1" smtClean="0"/>
                        <a:t>carried</a:t>
                      </a:r>
                      <a:r>
                        <a:rPr lang="fr-FR" sz="1800" kern="1200" dirty="0" smtClean="0"/>
                        <a:t> out as </a:t>
                      </a:r>
                      <a:r>
                        <a:rPr lang="fr-FR" sz="1800" kern="1200" dirty="0" err="1" smtClean="0"/>
                        <a:t>proposed</a:t>
                      </a:r>
                      <a:r>
                        <a:rPr lang="fr-FR" sz="1800" kern="1200" dirty="0" smtClean="0"/>
                        <a:t>)</a:t>
                      </a:r>
                      <a:endParaRPr lang="fr-F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2563" indent="-182563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800" kern="1200" dirty="0" err="1" smtClean="0"/>
                        <a:t>Implementation</a:t>
                      </a:r>
                      <a:endParaRPr lang="fr-F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Quality Signs Database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2563" indent="-182563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800" kern="1200" dirty="0" smtClean="0"/>
                        <a:t>Real </a:t>
                      </a:r>
                      <a:r>
                        <a:rPr lang="fr-FR" sz="1800" kern="1200" dirty="0" err="1" smtClean="0"/>
                        <a:t>current</a:t>
                      </a:r>
                      <a:r>
                        <a:rPr lang="fr-FR" sz="1800" kern="1200" dirty="0" smtClean="0"/>
                        <a:t> </a:t>
                      </a:r>
                      <a:r>
                        <a:rPr lang="fr-FR" sz="1800" kern="1200" dirty="0" err="1" smtClean="0"/>
                        <a:t>lack</a:t>
                      </a:r>
                      <a:r>
                        <a:rPr lang="fr-FR" sz="1800" kern="1200" dirty="0" smtClean="0"/>
                        <a:t> of information</a:t>
                      </a:r>
                    </a:p>
                    <a:p>
                      <a:pPr marL="182563" indent="-182563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800" kern="1200" dirty="0" err="1" smtClean="0"/>
                        <a:t>Usefulness</a:t>
                      </a:r>
                      <a:r>
                        <a:rPr lang="fr-FR" sz="1800" kern="1200" dirty="0" smtClean="0"/>
                        <a:t> for </a:t>
                      </a:r>
                      <a:r>
                        <a:rPr lang="fr-FR" sz="1800" kern="1200" dirty="0" err="1" smtClean="0"/>
                        <a:t>insurers</a:t>
                      </a:r>
                      <a:endParaRPr lang="fr-F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2563" indent="-182563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800" kern="1200" dirty="0" err="1" smtClean="0"/>
                        <a:t>Based</a:t>
                      </a:r>
                      <a:r>
                        <a:rPr lang="fr-FR" sz="1800" kern="1200" dirty="0" smtClean="0"/>
                        <a:t> on a </a:t>
                      </a:r>
                      <a:r>
                        <a:rPr lang="fr-FR" sz="1800" kern="1200" dirty="0" err="1" smtClean="0"/>
                        <a:t>voluntary</a:t>
                      </a:r>
                      <a:r>
                        <a:rPr lang="fr-FR" sz="1800" kern="1200" dirty="0" smtClean="0"/>
                        <a:t> contribution</a:t>
                      </a:r>
                    </a:p>
                    <a:p>
                      <a:pPr marL="182563" indent="-182563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800" kern="1200" dirty="0" smtClean="0"/>
                        <a:t>Absence of </a:t>
                      </a:r>
                      <a:r>
                        <a:rPr lang="fr-FR" sz="1800" kern="1200" dirty="0" err="1" smtClean="0"/>
                        <a:t>grading</a:t>
                      </a:r>
                      <a:endParaRPr lang="fr-F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600"/>
                        </a:spcBef>
                      </a:pPr>
                      <a:r>
                        <a:rPr lang="en-US" sz="1800" dirty="0" smtClean="0"/>
                        <a:t>Improve quality signs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2563" indent="-182563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800" kern="1200" dirty="0" err="1" smtClean="0"/>
                        <a:t>Improvement</a:t>
                      </a:r>
                      <a:r>
                        <a:rPr lang="fr-FR" sz="1800" kern="1200" dirty="0" smtClean="0"/>
                        <a:t> of </a:t>
                      </a:r>
                      <a:r>
                        <a:rPr lang="fr-FR" sz="1800" kern="1200" dirty="0" err="1" smtClean="0"/>
                        <a:t>relevancy</a:t>
                      </a:r>
                      <a:r>
                        <a:rPr lang="fr-FR" sz="1800" kern="1200" dirty="0" smtClean="0"/>
                        <a:t> / </a:t>
                      </a:r>
                      <a:r>
                        <a:rPr lang="fr-FR" sz="1800" kern="1200" dirty="0" err="1" smtClean="0"/>
                        <a:t>usefulness</a:t>
                      </a:r>
                      <a:r>
                        <a:rPr lang="fr-FR" sz="1800" kern="1200" dirty="0" smtClean="0"/>
                        <a:t> for </a:t>
                      </a:r>
                      <a:r>
                        <a:rPr lang="fr-FR" sz="1800" kern="1200" dirty="0" err="1" smtClean="0"/>
                        <a:t>insurers</a:t>
                      </a:r>
                      <a:endParaRPr lang="fr-F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2563" indent="-182563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800" kern="1200" dirty="0" smtClean="0"/>
                        <a:t>Calls </a:t>
                      </a:r>
                      <a:r>
                        <a:rPr lang="fr-FR" sz="1800" kern="1200" dirty="0" err="1" smtClean="0"/>
                        <a:t>into</a:t>
                      </a:r>
                      <a:r>
                        <a:rPr lang="fr-FR" sz="1800" kern="1200" dirty="0" smtClean="0"/>
                        <a:t> question </a:t>
                      </a:r>
                      <a:r>
                        <a:rPr lang="fr-FR" sz="1800" kern="1200" dirty="0" err="1" smtClean="0"/>
                        <a:t>current</a:t>
                      </a:r>
                      <a:r>
                        <a:rPr lang="fr-FR" sz="1800" kern="1200" baseline="0" dirty="0" smtClean="0"/>
                        <a:t> </a:t>
                      </a:r>
                      <a:r>
                        <a:rPr lang="fr-FR" sz="1800" kern="1200" baseline="0" dirty="0" err="1" smtClean="0"/>
                        <a:t>approach</a:t>
                      </a:r>
                      <a:endParaRPr lang="fr-FR" sz="1800" kern="1200" baseline="0" dirty="0" smtClean="0"/>
                    </a:p>
                    <a:p>
                      <a:pPr marL="182563" indent="-182563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800" kern="1200" dirty="0" smtClean="0"/>
                        <a:t>In-</a:t>
                      </a:r>
                      <a:r>
                        <a:rPr lang="fr-FR" sz="1800" kern="1200" dirty="0" err="1" smtClean="0"/>
                        <a:t>depth</a:t>
                      </a:r>
                      <a:r>
                        <a:rPr lang="fr-FR" sz="1800" kern="1200" baseline="0" dirty="0" smtClean="0"/>
                        <a:t> / long-</a:t>
                      </a:r>
                      <a:r>
                        <a:rPr lang="fr-FR" sz="1800" kern="1200" baseline="0" dirty="0" err="1" smtClean="0"/>
                        <a:t>term</a:t>
                      </a:r>
                      <a:r>
                        <a:rPr lang="fr-FR" sz="1800" kern="1200" baseline="0" dirty="0" smtClean="0"/>
                        <a:t> </a:t>
                      </a:r>
                      <a:r>
                        <a:rPr lang="fr-FR" sz="1800" kern="1200" baseline="0" dirty="0" err="1" smtClean="0"/>
                        <a:t>work</a:t>
                      </a:r>
                      <a:endParaRPr lang="fr-F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6652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92162" y="188640"/>
            <a:ext cx="7894637" cy="1143000"/>
          </a:xfrm>
        </p:spPr>
        <p:txBody>
          <a:bodyPr>
            <a:normAutofit fontScale="90000"/>
          </a:bodyPr>
          <a:lstStyle/>
          <a:p>
            <a:r>
              <a:rPr lang="en-US" sz="4900" dirty="0"/>
              <a:t>Improving the access </a:t>
            </a:r>
            <a:r>
              <a:rPr lang="en-US" sz="4900" dirty="0" smtClean="0"/>
              <a:t>process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100" dirty="0" smtClean="0"/>
              <a:t>- through </a:t>
            </a:r>
            <a:r>
              <a:rPr lang="en-US" sz="3100" dirty="0" smtClean="0"/>
              <a:t>international communication</a:t>
            </a:r>
            <a:endParaRPr lang="en-GB" sz="3100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11 June 2014</a:t>
            </a:r>
            <a:endParaRPr lang="en-GB" dirty="0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21D7-3695-4D66-A085-8A419778C1F8}" type="slidenum">
              <a:rPr lang="en-GB" smtClean="0"/>
              <a:t>11</a:t>
            </a:fld>
            <a:endParaRPr lang="en-GB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1605349"/>
              </p:ext>
            </p:extLst>
          </p:nvPr>
        </p:nvGraphicFramePr>
        <p:xfrm>
          <a:off x="971600" y="1484784"/>
          <a:ext cx="7894638" cy="19253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376264"/>
                <a:gridCol w="2808312"/>
                <a:gridCol w="271006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err="1" smtClean="0"/>
                        <a:t>Proposal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Pros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Cons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EU TIS accreditation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2563" indent="-182563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800" kern="1200" dirty="0" err="1" smtClean="0"/>
                        <a:t>Harmonization</a:t>
                      </a:r>
                      <a:r>
                        <a:rPr lang="fr-FR" sz="1800" kern="1200" dirty="0" smtClean="0"/>
                        <a:t> of TIS to support </a:t>
                      </a:r>
                      <a:r>
                        <a:rPr lang="fr-FR" sz="1800" kern="1200" dirty="0" err="1" smtClean="0"/>
                        <a:t>insurance</a:t>
                      </a:r>
                      <a:endParaRPr lang="fr-F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2563" indent="-182563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800" kern="1200" dirty="0" smtClean="0"/>
                        <a:t>Made by </a:t>
                      </a:r>
                      <a:r>
                        <a:rPr lang="fr-FR" sz="1800" kern="1200" dirty="0" err="1" smtClean="0"/>
                        <a:t>whom</a:t>
                      </a:r>
                      <a:r>
                        <a:rPr lang="fr-FR" sz="1800" kern="1200" dirty="0" smtClean="0"/>
                        <a:t> for </a:t>
                      </a:r>
                      <a:r>
                        <a:rPr lang="fr-FR" sz="1800" kern="1200" dirty="0" err="1" smtClean="0"/>
                        <a:t>whom</a:t>
                      </a:r>
                      <a:r>
                        <a:rPr lang="fr-FR" sz="1800" kern="1200" dirty="0" smtClean="0"/>
                        <a:t>?</a:t>
                      </a:r>
                      <a:endParaRPr lang="fr-F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600"/>
                        </a:spcBef>
                      </a:pPr>
                      <a:r>
                        <a:rPr lang="en-US" sz="1800" dirty="0" smtClean="0"/>
                        <a:t>Promote </a:t>
                      </a:r>
                      <a:r>
                        <a:rPr lang="en-US" sz="1800" dirty="0" smtClean="0"/>
                        <a:t>an </a:t>
                      </a:r>
                      <a:r>
                        <a:rPr lang="en-US" sz="1800" dirty="0" smtClean="0"/>
                        <a:t>EU IDI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2563" indent="-182563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800" kern="1200" dirty="0" smtClean="0"/>
                        <a:t>EU </a:t>
                      </a:r>
                      <a:r>
                        <a:rPr lang="fr-FR" sz="1800" kern="1200" dirty="0" err="1" smtClean="0"/>
                        <a:t>Members</a:t>
                      </a:r>
                      <a:r>
                        <a:rPr lang="fr-FR" sz="1800" kern="1200" dirty="0" smtClean="0"/>
                        <a:t> </a:t>
                      </a:r>
                      <a:r>
                        <a:rPr lang="fr-FR" sz="1800" kern="1200" dirty="0" err="1" smtClean="0"/>
                        <a:t>benchmarking</a:t>
                      </a:r>
                      <a:r>
                        <a:rPr lang="fr-FR" sz="1800" kern="1200" dirty="0" smtClean="0"/>
                        <a:t> of</a:t>
                      </a:r>
                      <a:r>
                        <a:rPr lang="fr-FR" sz="1800" kern="1200" baseline="0" dirty="0" smtClean="0"/>
                        <a:t> consumer protection</a:t>
                      </a:r>
                      <a:endParaRPr lang="fr-F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2563" indent="-182563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800" kern="1200" dirty="0" err="1" smtClean="0"/>
                        <a:t>Difficulty</a:t>
                      </a:r>
                      <a:r>
                        <a:rPr lang="fr-FR" sz="1800" kern="1200" dirty="0" smtClean="0"/>
                        <a:t> to </a:t>
                      </a:r>
                      <a:r>
                        <a:rPr lang="fr-FR" sz="1800" kern="1200" dirty="0" err="1" smtClean="0"/>
                        <a:t>reach</a:t>
                      </a:r>
                      <a:r>
                        <a:rPr lang="fr-FR" sz="1800" kern="1200" baseline="0" dirty="0" smtClean="0"/>
                        <a:t> / </a:t>
                      </a:r>
                      <a:r>
                        <a:rPr lang="fr-FR" sz="1800" kern="1200" baseline="0" dirty="0" err="1" smtClean="0"/>
                        <a:t>inform</a:t>
                      </a:r>
                      <a:r>
                        <a:rPr lang="fr-FR" sz="1800" kern="1200" baseline="0" dirty="0" smtClean="0"/>
                        <a:t> </a:t>
                      </a:r>
                      <a:r>
                        <a:rPr lang="fr-FR" sz="1800" kern="1200" baseline="0" dirty="0" err="1" smtClean="0"/>
                        <a:t>owners</a:t>
                      </a:r>
                      <a:endParaRPr lang="fr-F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1470883"/>
              </p:ext>
            </p:extLst>
          </p:nvPr>
        </p:nvGraphicFramePr>
        <p:xfrm>
          <a:off x="971600" y="3717032"/>
          <a:ext cx="7894638" cy="1965071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376264"/>
                <a:gridCol w="2808312"/>
                <a:gridCol w="271006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err="1" smtClean="0"/>
                        <a:t>Proposal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Pros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Cons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Access Procedure Guide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2563" indent="-182563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800" kern="1200" dirty="0" err="1" smtClean="0"/>
                        <a:t>Pragmatic</a:t>
                      </a:r>
                      <a:r>
                        <a:rPr lang="fr-FR" sz="1800" kern="1200" dirty="0" smtClean="0"/>
                        <a:t> solution to </a:t>
                      </a:r>
                      <a:r>
                        <a:rPr lang="fr-FR" sz="1800" kern="1200" dirty="0" err="1" smtClean="0"/>
                        <a:t>accessibility</a:t>
                      </a:r>
                      <a:r>
                        <a:rPr lang="fr-FR" sz="1800" kern="1200" dirty="0" smtClean="0"/>
                        <a:t> </a:t>
                      </a:r>
                      <a:r>
                        <a:rPr lang="fr-FR" sz="1800" kern="1200" dirty="0" err="1" smtClean="0"/>
                        <a:t>difficulties</a:t>
                      </a:r>
                      <a:endParaRPr lang="fr-FR" sz="1800" kern="1200" dirty="0" smtClean="0"/>
                    </a:p>
                    <a:p>
                      <a:pPr marL="182563" indent="-182563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800" kern="1200" dirty="0" smtClean="0"/>
                        <a:t>Rectifies</a:t>
                      </a:r>
                      <a:r>
                        <a:rPr lang="fr-FR" sz="1800" kern="1200" baseline="0" dirty="0" smtClean="0"/>
                        <a:t> </a:t>
                      </a:r>
                      <a:r>
                        <a:rPr lang="fr-FR" sz="1800" kern="1200" baseline="0" dirty="0" err="1" smtClean="0"/>
                        <a:t>current</a:t>
                      </a:r>
                      <a:r>
                        <a:rPr lang="fr-FR" sz="1800" kern="1200" baseline="0" dirty="0" smtClean="0"/>
                        <a:t> situation</a:t>
                      </a:r>
                      <a:endParaRPr lang="fr-F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2563" indent="-182563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800" kern="1200" dirty="0" err="1" smtClean="0"/>
                        <a:t>Effectiveness</a:t>
                      </a:r>
                      <a:r>
                        <a:rPr lang="fr-FR" sz="1800" kern="1200" dirty="0" smtClean="0"/>
                        <a:t> of </a:t>
                      </a:r>
                      <a:r>
                        <a:rPr lang="fr-FR" sz="1800" kern="1200" dirty="0" err="1" smtClean="0"/>
                        <a:t>enforcement</a:t>
                      </a:r>
                      <a:r>
                        <a:rPr lang="fr-FR" sz="1800" kern="1200" baseline="0" dirty="0" smtClean="0"/>
                        <a:t> / </a:t>
                      </a:r>
                      <a:r>
                        <a:rPr lang="fr-FR" sz="1800" kern="1200" baseline="0" dirty="0" err="1" smtClean="0"/>
                        <a:t>implementation</a:t>
                      </a:r>
                      <a:endParaRPr lang="fr-F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600"/>
                        </a:spcBef>
                      </a:pPr>
                      <a:r>
                        <a:rPr lang="en-US" sz="1800" dirty="0" smtClean="0"/>
                        <a:t>Add </a:t>
                      </a:r>
                      <a:r>
                        <a:rPr lang="en-US" sz="1800" dirty="0" err="1" smtClean="0"/>
                        <a:t>Elios</a:t>
                      </a:r>
                      <a:r>
                        <a:rPr lang="en-US" sz="1800" dirty="0" smtClean="0"/>
                        <a:t> mapping to PSCs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2563" indent="-182563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800" kern="1200" dirty="0" smtClean="0"/>
                        <a:t>Concentration of the information</a:t>
                      </a:r>
                      <a:endParaRPr lang="fr-F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2563" indent="-182563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800" kern="1200" dirty="0" err="1" smtClean="0"/>
                        <a:t>Difficulty</a:t>
                      </a:r>
                      <a:r>
                        <a:rPr lang="fr-FR" sz="1800" kern="1200" dirty="0" smtClean="0"/>
                        <a:t> to </a:t>
                      </a:r>
                      <a:r>
                        <a:rPr lang="fr-FR" sz="1800" kern="1200" dirty="0" err="1" smtClean="0"/>
                        <a:t>reach</a:t>
                      </a:r>
                      <a:r>
                        <a:rPr lang="fr-FR" sz="1800" kern="1200" baseline="0" dirty="0" smtClean="0"/>
                        <a:t> / </a:t>
                      </a:r>
                      <a:r>
                        <a:rPr lang="fr-FR" sz="1800" kern="1200" baseline="0" dirty="0" err="1" smtClean="0"/>
                        <a:t>inform</a:t>
                      </a:r>
                      <a:r>
                        <a:rPr lang="fr-FR" sz="1800" kern="1200" baseline="0" dirty="0" smtClean="0"/>
                        <a:t> </a:t>
                      </a:r>
                      <a:r>
                        <a:rPr lang="fr-FR" sz="1800" kern="1200" baseline="0" dirty="0" err="1" smtClean="0"/>
                        <a:t>owners</a:t>
                      </a:r>
                      <a:endParaRPr lang="fr-F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4631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92162" y="188640"/>
            <a:ext cx="7894637" cy="1143000"/>
          </a:xfrm>
        </p:spPr>
        <p:txBody>
          <a:bodyPr>
            <a:normAutofit fontScale="90000"/>
          </a:bodyPr>
          <a:lstStyle/>
          <a:p>
            <a:r>
              <a:rPr lang="en-US" sz="4900" dirty="0"/>
              <a:t>Improving the access </a:t>
            </a:r>
            <a:r>
              <a:rPr lang="en-US" sz="4900" dirty="0" smtClean="0"/>
              <a:t>process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100" dirty="0" smtClean="0"/>
              <a:t>- t</a:t>
            </a:r>
            <a:r>
              <a:rPr lang="en-US" sz="3100" dirty="0" smtClean="0"/>
              <a:t>hrough </a:t>
            </a:r>
            <a:r>
              <a:rPr lang="en-US" sz="3100" dirty="0" smtClean="0"/>
              <a:t>international communication</a:t>
            </a:r>
            <a:endParaRPr lang="en-GB" sz="3100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11 June 2014</a:t>
            </a:r>
            <a:endParaRPr lang="en-GB" dirty="0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21D7-3695-4D66-A085-8A419778C1F8}" type="slidenum">
              <a:rPr lang="en-GB" smtClean="0"/>
              <a:t>12</a:t>
            </a:fld>
            <a:endParaRPr lang="en-GB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774575"/>
              </p:ext>
            </p:extLst>
          </p:nvPr>
        </p:nvGraphicFramePr>
        <p:xfrm>
          <a:off x="971600" y="1484784"/>
          <a:ext cx="7894638" cy="3793871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376264"/>
                <a:gridCol w="2808312"/>
                <a:gridCol w="271006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err="1" smtClean="0"/>
                        <a:t>Proposal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Pros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Cons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Update of mapping by Member States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2563" indent="-182563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800" kern="1200" dirty="0" err="1" smtClean="0"/>
                        <a:t>Quality</a:t>
                      </a:r>
                      <a:r>
                        <a:rPr lang="fr-FR" sz="1800" kern="1200" dirty="0" smtClean="0"/>
                        <a:t> of information</a:t>
                      </a:r>
                    </a:p>
                    <a:p>
                      <a:pPr marL="182563" indent="-182563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800" kern="1200" dirty="0" smtClean="0"/>
                        <a:t>Update </a:t>
                      </a:r>
                      <a:r>
                        <a:rPr lang="fr-FR" sz="1800" kern="1200" dirty="0" err="1" smtClean="0"/>
                        <a:t>cost</a:t>
                      </a:r>
                      <a:r>
                        <a:rPr lang="fr-FR" sz="1800" kern="1200" dirty="0" smtClean="0"/>
                        <a:t> </a:t>
                      </a:r>
                      <a:r>
                        <a:rPr lang="fr-FR" sz="1800" kern="1200" dirty="0" err="1" smtClean="0"/>
                        <a:t>transfer</a:t>
                      </a:r>
                      <a:endParaRPr lang="fr-F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2563" indent="-182563">
                        <a:buFont typeface="Arial" panose="020B0604020202020204" pitchFamily="34" charset="0"/>
                        <a:buChar char="•"/>
                      </a:pPr>
                      <a:r>
                        <a:rPr lang="fr-FR" dirty="0" err="1" smtClean="0"/>
                        <a:t>Effectiveness</a:t>
                      </a:r>
                      <a:r>
                        <a:rPr lang="fr-FR" dirty="0" smtClean="0"/>
                        <a:t> of </a:t>
                      </a:r>
                      <a:r>
                        <a:rPr lang="fr-FR" dirty="0" err="1" smtClean="0"/>
                        <a:t>enforcement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PSCs Complaint submission procedure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2563" indent="-182563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800" kern="1200" dirty="0" smtClean="0"/>
                        <a:t>Objectivation / </a:t>
                      </a:r>
                      <a:r>
                        <a:rPr lang="fr-FR" sz="1800" kern="1200" dirty="0" err="1" smtClean="0"/>
                        <a:t>Realization</a:t>
                      </a:r>
                      <a:r>
                        <a:rPr lang="fr-FR" sz="1800" kern="1200" dirty="0" smtClean="0"/>
                        <a:t> of </a:t>
                      </a:r>
                      <a:r>
                        <a:rPr lang="fr-FR" sz="1800" kern="1200" dirty="0" err="1" smtClean="0"/>
                        <a:t>accessibility</a:t>
                      </a:r>
                      <a:r>
                        <a:rPr lang="fr-FR" sz="1800" kern="1200" dirty="0" smtClean="0"/>
                        <a:t> </a:t>
                      </a:r>
                      <a:r>
                        <a:rPr lang="fr-FR" sz="1800" kern="1200" dirty="0" err="1" smtClean="0"/>
                        <a:t>problems</a:t>
                      </a:r>
                      <a:r>
                        <a:rPr lang="fr-FR" sz="1800" kern="1200" dirty="0" smtClean="0"/>
                        <a:t> by </a:t>
                      </a:r>
                      <a:r>
                        <a:rPr lang="fr-FR" sz="1800" kern="1200" dirty="0" err="1" smtClean="0"/>
                        <a:t>governments</a:t>
                      </a:r>
                      <a:endParaRPr lang="fr-F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2563" indent="-182563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800" kern="1200" dirty="0" smtClean="0"/>
                        <a:t>None</a:t>
                      </a:r>
                      <a:endParaRPr lang="fr-F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err="1" smtClean="0"/>
                        <a:t>Solvit</a:t>
                      </a:r>
                      <a:r>
                        <a:rPr lang="en-US" sz="1800" baseline="0" dirty="0" smtClean="0"/>
                        <a:t> Complaint submission procedure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2563" indent="-182563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800" kern="1200" dirty="0" err="1" smtClean="0"/>
                        <a:t>Ease</a:t>
                      </a:r>
                      <a:r>
                        <a:rPr lang="fr-FR" sz="1800" kern="1200" dirty="0" smtClean="0"/>
                        <a:t> of use</a:t>
                      </a:r>
                    </a:p>
                    <a:p>
                      <a:pPr marL="182563" indent="-182563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800" kern="1200" dirty="0" err="1" smtClean="0"/>
                        <a:t>Standardization</a:t>
                      </a:r>
                      <a:r>
                        <a:rPr lang="fr-FR" sz="1800" kern="1200" baseline="0" dirty="0" smtClean="0"/>
                        <a:t> of feedback sources</a:t>
                      </a:r>
                      <a:endParaRPr lang="fr-F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2563" indent="-182563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800" kern="1200" dirty="0" smtClean="0"/>
                        <a:t>None</a:t>
                      </a:r>
                      <a:endParaRPr lang="fr-F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600"/>
                        </a:spcBef>
                      </a:pPr>
                      <a:r>
                        <a:rPr lang="en-US" sz="1800" dirty="0" smtClean="0"/>
                        <a:t>EU level Ombudsman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2563" indent="-182563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800" kern="1200" dirty="0" err="1" smtClean="0"/>
                        <a:t>Allow</a:t>
                      </a:r>
                      <a:r>
                        <a:rPr lang="fr-FR" sz="1800" kern="1200" dirty="0" smtClean="0"/>
                        <a:t> to </a:t>
                      </a:r>
                      <a:r>
                        <a:rPr lang="fr-FR" sz="1800" kern="1200" dirty="0" err="1" smtClean="0"/>
                        <a:t>find</a:t>
                      </a:r>
                      <a:r>
                        <a:rPr lang="fr-FR" sz="1800" kern="1200" dirty="0" smtClean="0"/>
                        <a:t> real </a:t>
                      </a:r>
                      <a:r>
                        <a:rPr lang="fr-FR" sz="1800" kern="1200" dirty="0" err="1" smtClean="0"/>
                        <a:t>pragmatic</a:t>
                      </a:r>
                      <a:r>
                        <a:rPr lang="fr-FR" sz="1800" kern="1200" dirty="0" smtClean="0"/>
                        <a:t> solutions to </a:t>
                      </a:r>
                      <a:r>
                        <a:rPr lang="fr-FR" sz="1800" kern="1200" dirty="0" err="1" smtClean="0"/>
                        <a:t>accessibility</a:t>
                      </a:r>
                      <a:r>
                        <a:rPr lang="fr-FR" sz="1800" kern="1200" dirty="0" smtClean="0"/>
                        <a:t> </a:t>
                      </a:r>
                      <a:r>
                        <a:rPr lang="fr-FR" sz="1800" kern="1200" dirty="0" err="1" smtClean="0"/>
                        <a:t>difficulties</a:t>
                      </a:r>
                      <a:endParaRPr lang="fr-F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2563" indent="-182563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800" kern="1200" dirty="0" smtClean="0"/>
                        <a:t>New </a:t>
                      </a:r>
                      <a:r>
                        <a:rPr lang="fr-FR" sz="1800" kern="1200" dirty="0" err="1" smtClean="0"/>
                        <a:t>expense</a:t>
                      </a:r>
                      <a:r>
                        <a:rPr lang="fr-FR" sz="1800" kern="1200" dirty="0" smtClean="0"/>
                        <a:t> for EU</a:t>
                      </a:r>
                      <a:endParaRPr lang="fr-F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5119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spcBef>
                <a:spcPts val="2400"/>
              </a:spcBef>
            </a:pPr>
            <a:r>
              <a:rPr lang="en-US" sz="3600" dirty="0" smtClean="0"/>
              <a:t>Modifying </a:t>
            </a:r>
            <a:r>
              <a:rPr lang="en-US" sz="3600" dirty="0"/>
              <a:t>the </a:t>
            </a:r>
            <a:r>
              <a:rPr lang="en-US" sz="3600" dirty="0" smtClean="0"/>
              <a:t>“construction systems”</a:t>
            </a:r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11 June 2014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21D7-3695-4D66-A085-8A419778C1F8}" type="slidenum">
              <a:rPr lang="en-GB" smtClean="0"/>
              <a:t>13</a:t>
            </a:fld>
            <a:endParaRPr lang="en-GB"/>
          </a:p>
        </p:txBody>
      </p:sp>
      <p:grpSp>
        <p:nvGrpSpPr>
          <p:cNvPr id="88" name="Group 87"/>
          <p:cNvGrpSpPr/>
          <p:nvPr/>
        </p:nvGrpSpPr>
        <p:grpSpPr>
          <a:xfrm>
            <a:off x="1639479" y="1658412"/>
            <a:ext cx="6161828" cy="3921162"/>
            <a:chOff x="0" y="0"/>
            <a:chExt cx="5343525" cy="3400424"/>
          </a:xfrm>
        </p:grpSpPr>
        <p:cxnSp>
          <p:nvCxnSpPr>
            <p:cNvPr id="89" name="Straight Connector 88"/>
            <p:cNvCxnSpPr/>
            <p:nvPr/>
          </p:nvCxnSpPr>
          <p:spPr bwMode="auto">
            <a:xfrm>
              <a:off x="1152525" y="257175"/>
              <a:ext cx="209550" cy="419100"/>
            </a:xfrm>
            <a:prstGeom prst="line">
              <a:avLst/>
            </a:prstGeom>
            <a:solidFill>
              <a:srgbClr xmlns:mc="http://schemas.openxmlformats.org/markup-compatibility/2006" xmlns:a14="http://schemas.microsoft.com/office/drawing/2010/main" val="FFFFFF" mc:Ignorable="a14" a14:legacySpreadsheetColorIndex="9"/>
            </a:solidFill>
            <a:ln w="9525" cap="flat" cmpd="sng" algn="ctr">
              <a:solidFill>
                <a:srgbClr xmlns:mc="http://schemas.openxmlformats.org/markup-compatibility/2006" xmlns:a14="http://schemas.microsoft.com/office/drawing/2010/main" val="000000" mc:Ignorable="a14" a14:legacySpreadsheetColorIndex="64"/>
              </a:solidFill>
              <a:prstDash val="solid"/>
              <a:round/>
              <a:headEnd type="none" w="med" len="med"/>
              <a:tailEnd type="oval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90" name="Straight Connector 89"/>
            <p:cNvCxnSpPr/>
            <p:nvPr/>
          </p:nvCxnSpPr>
          <p:spPr bwMode="auto">
            <a:xfrm>
              <a:off x="1362075" y="676275"/>
              <a:ext cx="523875" cy="314325"/>
            </a:xfrm>
            <a:prstGeom prst="line">
              <a:avLst/>
            </a:prstGeom>
            <a:solidFill>
              <a:srgbClr xmlns:mc="http://schemas.openxmlformats.org/markup-compatibility/2006" xmlns:a14="http://schemas.microsoft.com/office/drawing/2010/main" val="FFFFFF" mc:Ignorable="a14" a14:legacySpreadsheetColorIndex="9"/>
            </a:solidFill>
            <a:ln w="9525" cap="flat" cmpd="sng" algn="ctr">
              <a:solidFill>
                <a:srgbClr xmlns:mc="http://schemas.openxmlformats.org/markup-compatibility/2006" xmlns:a14="http://schemas.microsoft.com/office/drawing/2010/main" val="000000" mc:Ignorable="a14" a14:legacySpreadsheetColorIndex="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91" name="Straight Connector 90"/>
            <p:cNvCxnSpPr/>
            <p:nvPr/>
          </p:nvCxnSpPr>
          <p:spPr bwMode="auto">
            <a:xfrm flipH="1">
              <a:off x="1676400" y="990600"/>
              <a:ext cx="209550" cy="838200"/>
            </a:xfrm>
            <a:prstGeom prst="line">
              <a:avLst/>
            </a:prstGeom>
            <a:solidFill>
              <a:srgbClr xmlns:mc="http://schemas.openxmlformats.org/markup-compatibility/2006" xmlns:a14="http://schemas.microsoft.com/office/drawing/2010/main" val="FFFFFF" mc:Ignorable="a14" a14:legacySpreadsheetColorIndex="9"/>
            </a:solidFill>
            <a:ln w="9525" cap="flat" cmpd="sng" algn="ctr">
              <a:solidFill>
                <a:srgbClr xmlns:mc="http://schemas.openxmlformats.org/markup-compatibility/2006" xmlns:a14="http://schemas.microsoft.com/office/drawing/2010/main" val="000000" mc:Ignorable="a14" a14:legacySpreadsheetColorIndex="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92" name="Straight Connector 91"/>
            <p:cNvCxnSpPr/>
            <p:nvPr/>
          </p:nvCxnSpPr>
          <p:spPr bwMode="auto">
            <a:xfrm flipH="1">
              <a:off x="733425" y="1828800"/>
              <a:ext cx="942975" cy="314325"/>
            </a:xfrm>
            <a:prstGeom prst="line">
              <a:avLst/>
            </a:prstGeom>
            <a:solidFill>
              <a:srgbClr xmlns:mc="http://schemas.openxmlformats.org/markup-compatibility/2006" xmlns:a14="http://schemas.microsoft.com/office/drawing/2010/main" val="FFFFFF" mc:Ignorable="a14" a14:legacySpreadsheetColorIndex="9"/>
            </a:solidFill>
            <a:ln w="9525" cap="flat" cmpd="sng" algn="ctr">
              <a:solidFill>
                <a:srgbClr xmlns:mc="http://schemas.openxmlformats.org/markup-compatibility/2006" xmlns:a14="http://schemas.microsoft.com/office/drawing/2010/main" val="000000" mc:Ignorable="a14" a14:legacySpreadsheetColorIndex="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93" name="Straight Connector 92"/>
            <p:cNvCxnSpPr/>
            <p:nvPr/>
          </p:nvCxnSpPr>
          <p:spPr bwMode="auto">
            <a:xfrm flipV="1">
              <a:off x="733425" y="1514475"/>
              <a:ext cx="314325" cy="628650"/>
            </a:xfrm>
            <a:prstGeom prst="line">
              <a:avLst/>
            </a:prstGeom>
            <a:solidFill>
              <a:srgbClr xmlns:mc="http://schemas.openxmlformats.org/markup-compatibility/2006" xmlns:a14="http://schemas.microsoft.com/office/drawing/2010/main" val="FFFFFF" mc:Ignorable="a14" a14:legacySpreadsheetColorIndex="9"/>
            </a:solidFill>
            <a:ln w="9525" cap="flat" cmpd="sng" algn="ctr">
              <a:solidFill>
                <a:srgbClr xmlns:mc="http://schemas.openxmlformats.org/markup-compatibility/2006" xmlns:a14="http://schemas.microsoft.com/office/drawing/2010/main" val="000000" mc:Ignorable="a14" a14:legacySpreadsheetColorIndex="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94" name="Straight Connector 93"/>
            <p:cNvCxnSpPr/>
            <p:nvPr/>
          </p:nvCxnSpPr>
          <p:spPr bwMode="auto">
            <a:xfrm flipV="1">
              <a:off x="523875" y="676276"/>
              <a:ext cx="0" cy="523874"/>
            </a:xfrm>
            <a:prstGeom prst="line">
              <a:avLst/>
            </a:prstGeom>
            <a:solidFill>
              <a:srgbClr xmlns:mc="http://schemas.openxmlformats.org/markup-compatibility/2006" xmlns:a14="http://schemas.microsoft.com/office/drawing/2010/main" val="FFFFFF" mc:Ignorable="a14" a14:legacySpreadsheetColorIndex="9"/>
            </a:solidFill>
            <a:ln w="9525" cap="flat" cmpd="sng" algn="ctr">
              <a:solidFill>
                <a:srgbClr xmlns:mc="http://schemas.openxmlformats.org/markup-compatibility/2006" xmlns:a14="http://schemas.microsoft.com/office/drawing/2010/main" val="000000" mc:Ignorable="a14" a14:legacySpreadsheetColorIndex="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95" name="TextBox 39"/>
            <p:cNvSpPr txBox="1"/>
            <p:nvPr/>
          </p:nvSpPr>
          <p:spPr>
            <a:xfrm>
              <a:off x="1533525" y="357187"/>
              <a:ext cx="838200" cy="314324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fr-FR" sz="1100" b="1">
                  <a:solidFill>
                    <a:schemeClr val="dk1"/>
                  </a:solidFill>
                  <a:latin typeface="+mn-lt"/>
                  <a:ea typeface="+mn-ea"/>
                  <a:cs typeface="+mn-cs"/>
                </a:rPr>
                <a:t>Insurance</a:t>
              </a:r>
            </a:p>
          </p:txBody>
        </p:sp>
        <p:sp>
          <p:nvSpPr>
            <p:cNvPr id="96" name="TextBox 40"/>
            <p:cNvSpPr txBox="1"/>
            <p:nvPr/>
          </p:nvSpPr>
          <p:spPr>
            <a:xfrm>
              <a:off x="1466850" y="990601"/>
              <a:ext cx="942975" cy="314324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fr-FR" sz="1100"/>
                <a:t>Technology</a:t>
              </a:r>
            </a:p>
          </p:txBody>
        </p:sp>
        <p:sp>
          <p:nvSpPr>
            <p:cNvPr id="97" name="TextBox 41"/>
            <p:cNvSpPr txBox="1"/>
            <p:nvPr/>
          </p:nvSpPr>
          <p:spPr>
            <a:xfrm>
              <a:off x="1671637" y="1714501"/>
              <a:ext cx="633413" cy="314324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fr-FR" sz="1100"/>
                <a:t>Culture</a:t>
              </a:r>
            </a:p>
          </p:txBody>
        </p:sp>
        <p:sp>
          <p:nvSpPr>
            <p:cNvPr id="98" name="TextBox 42"/>
            <p:cNvSpPr txBox="1"/>
            <p:nvPr/>
          </p:nvSpPr>
          <p:spPr>
            <a:xfrm>
              <a:off x="838200" y="0"/>
              <a:ext cx="733425" cy="495300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fr-FR" sz="1100"/>
                <a:t>Wealth</a:t>
              </a:r>
            </a:p>
          </p:txBody>
        </p:sp>
        <p:sp>
          <p:nvSpPr>
            <p:cNvPr id="99" name="TextBox 43"/>
            <p:cNvSpPr txBox="1"/>
            <p:nvPr/>
          </p:nvSpPr>
          <p:spPr>
            <a:xfrm>
              <a:off x="104775" y="466724"/>
              <a:ext cx="1047750" cy="52387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fr-FR" sz="1100"/>
                <a:t>User</a:t>
              </a:r>
            </a:p>
            <a:p>
              <a:r>
                <a:rPr lang="fr-FR" sz="1100"/>
                <a:t>practices</a:t>
              </a:r>
            </a:p>
          </p:txBody>
        </p:sp>
        <p:sp>
          <p:nvSpPr>
            <p:cNvPr id="100" name="TextBox 44"/>
            <p:cNvSpPr txBox="1"/>
            <p:nvPr/>
          </p:nvSpPr>
          <p:spPr>
            <a:xfrm>
              <a:off x="147637" y="2138362"/>
              <a:ext cx="1085850" cy="523875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fr-FR" sz="1100"/>
                <a:t>Environmental conditions</a:t>
              </a:r>
            </a:p>
          </p:txBody>
        </p:sp>
        <p:sp>
          <p:nvSpPr>
            <p:cNvPr id="101" name="TextBox 45"/>
            <p:cNvSpPr txBox="1"/>
            <p:nvPr/>
          </p:nvSpPr>
          <p:spPr>
            <a:xfrm>
              <a:off x="419100" y="1404937"/>
              <a:ext cx="838200" cy="519112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fr-FR" sz="1100"/>
                <a:t>Legal framework</a:t>
              </a:r>
            </a:p>
            <a:p>
              <a:endParaRPr lang="fr-FR" sz="1100"/>
            </a:p>
          </p:txBody>
        </p:sp>
        <p:cxnSp>
          <p:nvCxnSpPr>
            <p:cNvPr id="102" name="Straight Connector 101"/>
            <p:cNvCxnSpPr/>
            <p:nvPr/>
          </p:nvCxnSpPr>
          <p:spPr bwMode="auto">
            <a:xfrm flipV="1">
              <a:off x="523875" y="257176"/>
              <a:ext cx="628650" cy="419099"/>
            </a:xfrm>
            <a:prstGeom prst="line">
              <a:avLst/>
            </a:prstGeom>
            <a:solidFill>
              <a:srgbClr xmlns:mc="http://schemas.openxmlformats.org/markup-compatibility/2006" xmlns:a14="http://schemas.microsoft.com/office/drawing/2010/main" val="FFFFFF" mc:Ignorable="a14" a14:legacySpreadsheetColorIndex="9"/>
            </a:solidFill>
            <a:ln w="9525" cap="flat" cmpd="sng" algn="ctr">
              <a:solidFill>
                <a:srgbClr xmlns:mc="http://schemas.openxmlformats.org/markup-compatibility/2006" xmlns:a14="http://schemas.microsoft.com/office/drawing/2010/main" val="000000" mc:Ignorable="a14" a14:legacySpreadsheetColorIndex="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103" name="Straight Connector 102"/>
            <p:cNvCxnSpPr/>
            <p:nvPr/>
          </p:nvCxnSpPr>
          <p:spPr bwMode="auto">
            <a:xfrm>
              <a:off x="523875" y="1200150"/>
              <a:ext cx="523875" cy="314325"/>
            </a:xfrm>
            <a:prstGeom prst="line">
              <a:avLst/>
            </a:prstGeom>
            <a:solidFill>
              <a:srgbClr xmlns:mc="http://schemas.openxmlformats.org/markup-compatibility/2006" xmlns:a14="http://schemas.microsoft.com/office/drawing/2010/main" val="FFFFFF" mc:Ignorable="a14" a14:legacySpreadsheetColorIndex="9"/>
            </a:solidFill>
            <a:ln w="9525" cap="flat" cmpd="sng" algn="ctr">
              <a:solidFill>
                <a:srgbClr xmlns:mc="http://schemas.openxmlformats.org/markup-compatibility/2006" xmlns:a14="http://schemas.microsoft.com/office/drawing/2010/main" val="000000" mc:Ignorable="a14" a14:legacySpreadsheetColorIndex="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104" name="TextBox 49"/>
            <p:cNvSpPr txBox="1"/>
            <p:nvPr/>
          </p:nvSpPr>
          <p:spPr>
            <a:xfrm>
              <a:off x="0" y="1123950"/>
              <a:ext cx="733425" cy="390525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fr-FR" sz="1100"/>
                <a:t>Markets</a:t>
              </a:r>
            </a:p>
          </p:txBody>
        </p:sp>
        <p:cxnSp>
          <p:nvCxnSpPr>
            <p:cNvPr id="105" name="Straight Connector 104"/>
            <p:cNvCxnSpPr/>
            <p:nvPr/>
          </p:nvCxnSpPr>
          <p:spPr bwMode="auto">
            <a:xfrm>
              <a:off x="4086225" y="252412"/>
              <a:ext cx="523875" cy="209550"/>
            </a:xfrm>
            <a:prstGeom prst="line">
              <a:avLst/>
            </a:prstGeom>
            <a:solidFill>
              <a:srgbClr xmlns:mc="http://schemas.openxmlformats.org/markup-compatibility/2006" xmlns:a14="http://schemas.microsoft.com/office/drawing/2010/main" val="FFFFFF" mc:Ignorable="a14" a14:legacySpreadsheetColorIndex="9"/>
            </a:solidFill>
            <a:ln w="9525" cap="flat" cmpd="sng" algn="ctr">
              <a:solidFill>
                <a:srgbClr xmlns:mc="http://schemas.openxmlformats.org/markup-compatibility/2006" xmlns:a14="http://schemas.microsoft.com/office/drawing/2010/main" val="000000" mc:Ignorable="a14" a14:legacySpreadsheetColorIndex="64"/>
              </a:solidFill>
              <a:prstDash val="solid"/>
              <a:round/>
              <a:headEnd type="none" w="med" len="med"/>
              <a:tailEnd type="oval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106" name="Straight Connector 105"/>
            <p:cNvCxnSpPr/>
            <p:nvPr/>
          </p:nvCxnSpPr>
          <p:spPr bwMode="auto">
            <a:xfrm>
              <a:off x="4610100" y="671512"/>
              <a:ext cx="209550" cy="314325"/>
            </a:xfrm>
            <a:prstGeom prst="line">
              <a:avLst/>
            </a:prstGeom>
            <a:solidFill>
              <a:srgbClr xmlns:mc="http://schemas.openxmlformats.org/markup-compatibility/2006" xmlns:a14="http://schemas.microsoft.com/office/drawing/2010/main" val="FFFFFF" mc:Ignorable="a14" a14:legacySpreadsheetColorIndex="9"/>
            </a:solidFill>
            <a:ln w="28575" cap="flat" cmpd="sng" algn="ctr">
              <a:solidFill>
                <a:srgbClr val="0070C0"/>
              </a:solidFill>
              <a:prstDash val="sys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107" name="Straight Connector 106"/>
            <p:cNvCxnSpPr/>
            <p:nvPr/>
          </p:nvCxnSpPr>
          <p:spPr bwMode="auto">
            <a:xfrm flipH="1">
              <a:off x="4610100" y="990600"/>
              <a:ext cx="209550" cy="523875"/>
            </a:xfrm>
            <a:prstGeom prst="line">
              <a:avLst/>
            </a:prstGeom>
            <a:solidFill>
              <a:srgbClr xmlns:mc="http://schemas.openxmlformats.org/markup-compatibility/2006" xmlns:a14="http://schemas.microsoft.com/office/drawing/2010/main" val="FFFFFF" mc:Ignorable="a14" a14:legacySpreadsheetColorIndex="9"/>
            </a:solidFill>
            <a:ln w="9525" cap="flat" cmpd="sng" algn="ctr">
              <a:solidFill>
                <a:srgbClr xmlns:mc="http://schemas.openxmlformats.org/markup-compatibility/2006" xmlns:a14="http://schemas.microsoft.com/office/drawing/2010/main" val="000000" mc:Ignorable="a14" a14:legacySpreadsheetColorIndex="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108" name="Straight Connector 107"/>
            <p:cNvCxnSpPr/>
            <p:nvPr/>
          </p:nvCxnSpPr>
          <p:spPr bwMode="auto">
            <a:xfrm flipH="1">
              <a:off x="3981450" y="1514475"/>
              <a:ext cx="628650" cy="414337"/>
            </a:xfrm>
            <a:prstGeom prst="line">
              <a:avLst/>
            </a:prstGeom>
            <a:solidFill>
              <a:srgbClr xmlns:mc="http://schemas.openxmlformats.org/markup-compatibility/2006" xmlns:a14="http://schemas.microsoft.com/office/drawing/2010/main" val="FFFFFF" mc:Ignorable="a14" a14:legacySpreadsheetColorIndex="9"/>
            </a:solidFill>
            <a:ln w="9525" cap="flat" cmpd="sng" algn="ctr">
              <a:solidFill>
                <a:srgbClr xmlns:mc="http://schemas.openxmlformats.org/markup-compatibility/2006" xmlns:a14="http://schemas.microsoft.com/office/drawing/2010/main" val="000000" mc:Ignorable="a14" a14:legacySpreadsheetColorIndex="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109" name="Straight Connector 108"/>
            <p:cNvCxnSpPr/>
            <p:nvPr/>
          </p:nvCxnSpPr>
          <p:spPr bwMode="auto">
            <a:xfrm flipH="1" flipV="1">
              <a:off x="3457575" y="1619250"/>
              <a:ext cx="523876" cy="309562"/>
            </a:xfrm>
            <a:prstGeom prst="line">
              <a:avLst/>
            </a:prstGeom>
            <a:solidFill>
              <a:srgbClr xmlns:mc="http://schemas.openxmlformats.org/markup-compatibility/2006" xmlns:a14="http://schemas.microsoft.com/office/drawing/2010/main" val="FFFFFF" mc:Ignorable="a14" a14:legacySpreadsheetColorIndex="9"/>
            </a:solidFill>
            <a:ln w="9525" cap="flat" cmpd="sng" algn="ctr">
              <a:solidFill>
                <a:srgbClr xmlns:mc="http://schemas.openxmlformats.org/markup-compatibility/2006" xmlns:a14="http://schemas.microsoft.com/office/drawing/2010/main" val="000000" mc:Ignorable="a14" a14:legacySpreadsheetColorIndex="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110" name="Straight Connector 109"/>
            <p:cNvCxnSpPr/>
            <p:nvPr/>
          </p:nvCxnSpPr>
          <p:spPr bwMode="auto">
            <a:xfrm flipH="1" flipV="1">
              <a:off x="3457575" y="776288"/>
              <a:ext cx="209550" cy="528637"/>
            </a:xfrm>
            <a:prstGeom prst="line">
              <a:avLst/>
            </a:prstGeom>
            <a:solidFill>
              <a:srgbClr xmlns:mc="http://schemas.openxmlformats.org/markup-compatibility/2006" xmlns:a14="http://schemas.microsoft.com/office/drawing/2010/main" val="FFFFFF" mc:Ignorable="a14" a14:legacySpreadsheetColorIndex="9"/>
            </a:solidFill>
            <a:ln w="9525" cap="flat" cmpd="sng" algn="ctr">
              <a:solidFill>
                <a:srgbClr xmlns:mc="http://schemas.openxmlformats.org/markup-compatibility/2006" xmlns:a14="http://schemas.microsoft.com/office/drawing/2010/main" val="000000" mc:Ignorable="a14" a14:legacySpreadsheetColorIndex="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111" name="TextBox 56"/>
            <p:cNvSpPr txBox="1"/>
            <p:nvPr/>
          </p:nvSpPr>
          <p:spPr>
            <a:xfrm>
              <a:off x="4495799" y="157163"/>
              <a:ext cx="838201" cy="314324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fr-FR" sz="1100" b="1">
                  <a:solidFill>
                    <a:schemeClr val="dk1"/>
                  </a:solidFill>
                  <a:latin typeface="+mn-lt"/>
                  <a:ea typeface="+mn-ea"/>
                  <a:cs typeface="+mn-cs"/>
                </a:rPr>
                <a:t>Insurance</a:t>
              </a:r>
            </a:p>
          </p:txBody>
        </p:sp>
        <p:sp>
          <p:nvSpPr>
            <p:cNvPr id="112" name="TextBox 57"/>
            <p:cNvSpPr txBox="1"/>
            <p:nvPr/>
          </p:nvSpPr>
          <p:spPr>
            <a:xfrm>
              <a:off x="4400550" y="985838"/>
              <a:ext cx="942975" cy="314324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fr-FR" sz="1100"/>
                <a:t>Technology</a:t>
              </a:r>
            </a:p>
          </p:txBody>
        </p:sp>
        <p:sp>
          <p:nvSpPr>
            <p:cNvPr id="113" name="TextBox 58"/>
            <p:cNvSpPr txBox="1"/>
            <p:nvPr/>
          </p:nvSpPr>
          <p:spPr>
            <a:xfrm>
              <a:off x="4505325" y="1495425"/>
              <a:ext cx="838200" cy="314324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fr-FR" sz="1100"/>
                <a:t>Culture</a:t>
              </a:r>
            </a:p>
          </p:txBody>
        </p:sp>
        <p:sp>
          <p:nvSpPr>
            <p:cNvPr id="114" name="TextBox 59"/>
            <p:cNvSpPr txBox="1"/>
            <p:nvPr/>
          </p:nvSpPr>
          <p:spPr>
            <a:xfrm>
              <a:off x="3143250" y="1104901"/>
              <a:ext cx="733425" cy="314324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fr-FR" sz="1100"/>
                <a:t>Markets</a:t>
              </a:r>
            </a:p>
          </p:txBody>
        </p:sp>
        <p:sp>
          <p:nvSpPr>
            <p:cNvPr id="115" name="TextBox 60"/>
            <p:cNvSpPr txBox="1"/>
            <p:nvPr/>
          </p:nvSpPr>
          <p:spPr>
            <a:xfrm>
              <a:off x="3143250" y="357187"/>
              <a:ext cx="1047750" cy="52387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fr-FR" sz="1100"/>
                <a:t>User</a:t>
              </a:r>
            </a:p>
            <a:p>
              <a:r>
                <a:rPr lang="fr-FR" sz="1100"/>
                <a:t>practices</a:t>
              </a:r>
            </a:p>
          </p:txBody>
        </p:sp>
        <p:sp>
          <p:nvSpPr>
            <p:cNvPr id="116" name="TextBox 61"/>
            <p:cNvSpPr txBox="1"/>
            <p:nvPr/>
          </p:nvSpPr>
          <p:spPr>
            <a:xfrm>
              <a:off x="3943350" y="1828800"/>
              <a:ext cx="981075" cy="523875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fr-FR" sz="1100"/>
                <a:t>Environmental conditions</a:t>
              </a:r>
            </a:p>
          </p:txBody>
        </p:sp>
        <p:sp>
          <p:nvSpPr>
            <p:cNvPr id="117" name="TextBox 62"/>
            <p:cNvSpPr txBox="1"/>
            <p:nvPr/>
          </p:nvSpPr>
          <p:spPr>
            <a:xfrm>
              <a:off x="3771900" y="47625"/>
              <a:ext cx="838200" cy="314324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fr-FR" sz="1100"/>
                <a:t>Wealth</a:t>
              </a:r>
            </a:p>
          </p:txBody>
        </p:sp>
        <p:cxnSp>
          <p:nvCxnSpPr>
            <p:cNvPr id="118" name="Straight Connector 117"/>
            <p:cNvCxnSpPr/>
            <p:nvPr/>
          </p:nvCxnSpPr>
          <p:spPr bwMode="auto">
            <a:xfrm flipV="1">
              <a:off x="3457575" y="252412"/>
              <a:ext cx="628650" cy="523875"/>
            </a:xfrm>
            <a:prstGeom prst="line">
              <a:avLst/>
            </a:prstGeom>
            <a:solidFill>
              <a:srgbClr xmlns:mc="http://schemas.openxmlformats.org/markup-compatibility/2006" xmlns:a14="http://schemas.microsoft.com/office/drawing/2010/main" val="FFFFFF" mc:Ignorable="a14" a14:legacySpreadsheetColorIndex="9"/>
            </a:solidFill>
            <a:ln w="9525" cap="flat" cmpd="sng" algn="ctr">
              <a:solidFill>
                <a:srgbClr xmlns:mc="http://schemas.openxmlformats.org/markup-compatibility/2006" xmlns:a14="http://schemas.microsoft.com/office/drawing/2010/main" val="000000" mc:Ignorable="a14" a14:legacySpreadsheetColorIndex="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119" name="Straight Connector 118"/>
            <p:cNvCxnSpPr/>
            <p:nvPr/>
          </p:nvCxnSpPr>
          <p:spPr bwMode="auto">
            <a:xfrm flipH="1">
              <a:off x="3457575" y="1304925"/>
              <a:ext cx="209550" cy="314325"/>
            </a:xfrm>
            <a:prstGeom prst="line">
              <a:avLst/>
            </a:prstGeom>
            <a:solidFill>
              <a:srgbClr xmlns:mc="http://schemas.openxmlformats.org/markup-compatibility/2006" xmlns:a14="http://schemas.microsoft.com/office/drawing/2010/main" val="FFFFFF" mc:Ignorable="a14" a14:legacySpreadsheetColorIndex="9"/>
            </a:solidFill>
            <a:ln w="9525" cap="flat" cmpd="sng" algn="ctr">
              <a:solidFill>
                <a:srgbClr xmlns:mc="http://schemas.openxmlformats.org/markup-compatibility/2006" xmlns:a14="http://schemas.microsoft.com/office/drawing/2010/main" val="000000" mc:Ignorable="a14" a14:legacySpreadsheetColorIndex="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120" name="TextBox 65"/>
            <p:cNvSpPr txBox="1"/>
            <p:nvPr/>
          </p:nvSpPr>
          <p:spPr>
            <a:xfrm>
              <a:off x="2933700" y="1419225"/>
              <a:ext cx="838200" cy="519112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fr-FR" sz="1100"/>
                <a:t>Legal framework</a:t>
              </a:r>
            </a:p>
            <a:p>
              <a:endParaRPr lang="fr-FR" sz="1100"/>
            </a:p>
          </p:txBody>
        </p:sp>
        <p:cxnSp>
          <p:nvCxnSpPr>
            <p:cNvPr id="121" name="Straight Connector 120"/>
            <p:cNvCxnSpPr/>
            <p:nvPr/>
          </p:nvCxnSpPr>
          <p:spPr bwMode="auto">
            <a:xfrm>
              <a:off x="1152525" y="252412"/>
              <a:ext cx="523875" cy="419100"/>
            </a:xfrm>
            <a:prstGeom prst="line">
              <a:avLst/>
            </a:prstGeom>
            <a:solidFill>
              <a:srgbClr xmlns:mc="http://schemas.openxmlformats.org/markup-compatibility/2006" xmlns:a14="http://schemas.microsoft.com/office/drawing/2010/main" val="FFFFFF" mc:Ignorable="a14" a14:legacySpreadsheetColorIndex="9"/>
            </a:solidFill>
            <a:ln w="28575" cap="flat" cmpd="sng" algn="ctr">
              <a:solidFill>
                <a:srgbClr val="0070C0"/>
              </a:solidFill>
              <a:prstDash val="sysDash"/>
              <a:round/>
              <a:headEnd type="none" w="med" len="med"/>
              <a:tailEnd type="oval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122" name="Straight Connector 121"/>
            <p:cNvCxnSpPr/>
            <p:nvPr/>
          </p:nvCxnSpPr>
          <p:spPr bwMode="auto">
            <a:xfrm>
              <a:off x="1676400" y="671512"/>
              <a:ext cx="209550" cy="314325"/>
            </a:xfrm>
            <a:prstGeom prst="line">
              <a:avLst/>
            </a:prstGeom>
            <a:solidFill>
              <a:srgbClr xmlns:mc="http://schemas.openxmlformats.org/markup-compatibility/2006" xmlns:a14="http://schemas.microsoft.com/office/drawing/2010/main" val="FFFFFF" mc:Ignorable="a14" a14:legacySpreadsheetColorIndex="9"/>
            </a:solidFill>
            <a:ln w="28575" cap="flat" cmpd="sng" algn="ctr">
              <a:solidFill>
                <a:srgbClr val="0070C0"/>
              </a:solidFill>
              <a:prstDash val="sys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123" name="Straight Connector 122"/>
            <p:cNvCxnSpPr/>
            <p:nvPr/>
          </p:nvCxnSpPr>
          <p:spPr bwMode="auto">
            <a:xfrm>
              <a:off x="4610100" y="461962"/>
              <a:ext cx="209551" cy="523875"/>
            </a:xfrm>
            <a:prstGeom prst="line">
              <a:avLst/>
            </a:prstGeom>
            <a:solidFill>
              <a:srgbClr xmlns:mc="http://schemas.openxmlformats.org/markup-compatibility/2006" xmlns:a14="http://schemas.microsoft.com/office/drawing/2010/main" val="FFFFFF" mc:Ignorable="a14" a14:legacySpreadsheetColorIndex="9"/>
            </a:solidFill>
            <a:ln w="9525" cap="flat" cmpd="sng" algn="ctr">
              <a:solidFill>
                <a:srgbClr xmlns:mc="http://schemas.openxmlformats.org/markup-compatibility/2006" xmlns:a14="http://schemas.microsoft.com/office/drawing/2010/main" val="000000" mc:Ignorable="a14" a14:legacySpreadsheetColorIndex="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124" name="Straight Connector 123"/>
            <p:cNvCxnSpPr/>
            <p:nvPr/>
          </p:nvCxnSpPr>
          <p:spPr bwMode="auto">
            <a:xfrm>
              <a:off x="4086225" y="252413"/>
              <a:ext cx="523875" cy="419099"/>
            </a:xfrm>
            <a:prstGeom prst="line">
              <a:avLst/>
            </a:prstGeom>
            <a:solidFill>
              <a:srgbClr xmlns:mc="http://schemas.openxmlformats.org/markup-compatibility/2006" xmlns:a14="http://schemas.microsoft.com/office/drawing/2010/main" val="FFFFFF" mc:Ignorable="a14" a14:legacySpreadsheetColorIndex="9"/>
            </a:solidFill>
            <a:ln w="28575" cap="flat" cmpd="sng" algn="ctr">
              <a:solidFill>
                <a:srgbClr val="0070C0"/>
              </a:solidFill>
              <a:prstDash val="sysDash"/>
              <a:round/>
              <a:headEnd type="none" w="med" len="med"/>
              <a:tailEnd type="oval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125" name="Curved Up Arrow 124"/>
            <p:cNvSpPr/>
            <p:nvPr/>
          </p:nvSpPr>
          <p:spPr bwMode="auto">
            <a:xfrm>
              <a:off x="1281113" y="790574"/>
              <a:ext cx="419100" cy="209550"/>
            </a:xfrm>
            <a:prstGeom prst="curvedUpArrow">
              <a:avLst/>
            </a:prstGeom>
            <a:solidFill>
              <a:srgbClr xmlns:mc="http://schemas.openxmlformats.org/markup-compatibility/2006" xmlns:a14="http://schemas.microsoft.com/office/drawing/2010/main" val="FFFFFF" mc:Ignorable="a14" a14:legacySpreadsheetColorIndex="9"/>
            </a:solidFill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>
              <a:glow rad="101600">
                <a:schemeClr val="accent1">
                  <a:satMod val="175000"/>
                  <a:alpha val="40000"/>
                </a:schemeClr>
              </a:glow>
              <a:outerShdw dist="35921" dir="2700000" algn="ctr" rotWithShape="0">
                <a:srgbClr val="808080"/>
              </a:outerShdw>
            </a:effectLst>
            <a:extLst/>
          </p:spPr>
          <p:txBody>
            <a:bodyPr wrap="square" lIns="18288" tIns="0" rIns="0" bIns="0" rtlCol="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fr-FR" sz="1100"/>
            </a:p>
          </p:txBody>
        </p:sp>
        <p:sp>
          <p:nvSpPr>
            <p:cNvPr id="126" name="Curved Down Arrow 125"/>
            <p:cNvSpPr/>
            <p:nvPr/>
          </p:nvSpPr>
          <p:spPr bwMode="auto">
            <a:xfrm rot="5400000">
              <a:off x="4743450" y="490540"/>
              <a:ext cx="361948" cy="209549"/>
            </a:xfrm>
            <a:prstGeom prst="curvedDownArrow">
              <a:avLst/>
            </a:prstGeom>
            <a:solidFill>
              <a:srgbClr xmlns:mc="http://schemas.openxmlformats.org/markup-compatibility/2006" xmlns:a14="http://schemas.microsoft.com/office/drawing/2010/main" val="FFFFFF" mc:Ignorable="a14" a14:legacySpreadsheetColorIndex="9"/>
            </a:solidFill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>
              <a:glow rad="101600">
                <a:schemeClr val="accent1">
                  <a:satMod val="175000"/>
                  <a:alpha val="40000"/>
                </a:schemeClr>
              </a:glow>
              <a:outerShdw dist="35921" dir="2700000" algn="ctr" rotWithShape="0">
                <a:srgbClr val="808080"/>
              </a:outerShdw>
            </a:effectLst>
            <a:extLst/>
          </p:spPr>
          <p:txBody>
            <a:bodyPr wrap="square" lIns="18288" tIns="0" rIns="0" bIns="0" rtlCol="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l"/>
              <a:endParaRPr lang="fr-FR" sz="110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27" name="TextBox 75"/>
            <p:cNvSpPr txBox="1"/>
            <p:nvPr/>
          </p:nvSpPr>
          <p:spPr>
            <a:xfrm>
              <a:off x="104775" y="2771774"/>
              <a:ext cx="1990725" cy="628650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/>
              <a:r>
                <a:rPr lang="fr-FR" sz="1400" b="0" u="sng">
                  <a:solidFill>
                    <a:schemeClr val="dk1"/>
                  </a:solidFill>
                  <a:latin typeface="+mn-lt"/>
                  <a:ea typeface="+mn-ea"/>
                  <a:cs typeface="+mn-cs"/>
                </a:rPr>
                <a:t>System Configuration Country A</a:t>
              </a:r>
            </a:p>
          </p:txBody>
        </p:sp>
        <p:sp>
          <p:nvSpPr>
            <p:cNvPr id="128" name="TextBox 76"/>
            <p:cNvSpPr txBox="1"/>
            <p:nvPr/>
          </p:nvSpPr>
          <p:spPr>
            <a:xfrm>
              <a:off x="3143250" y="2771774"/>
              <a:ext cx="1990725" cy="628650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-FR" sz="1400" b="0" u="sng"/>
                <a:t>System Configuration</a:t>
              </a:r>
              <a:r>
                <a:rPr lang="fr-FR" sz="1400" b="0" u="sng" baseline="0"/>
                <a:t> Country B</a:t>
              </a:r>
              <a:endParaRPr lang="fr-FR" sz="1400" b="0" u="sng"/>
            </a:p>
          </p:txBody>
        </p:sp>
      </p:grpSp>
    </p:spTree>
    <p:extLst>
      <p:ext uri="{BB962C8B-B14F-4D97-AF65-F5344CB8AC3E}">
        <p14:creationId xmlns:p14="http://schemas.microsoft.com/office/powerpoint/2010/main" val="2181384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Rounded Rectangle 174"/>
          <p:cNvSpPr/>
          <p:nvPr/>
        </p:nvSpPr>
        <p:spPr>
          <a:xfrm>
            <a:off x="5190836" y="2080942"/>
            <a:ext cx="3231922" cy="2378464"/>
          </a:xfrm>
          <a:prstGeom prst="roundRect">
            <a:avLst>
              <a:gd name="adj" fmla="val 0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Nuage 57"/>
          <p:cNvSpPr/>
          <p:nvPr>
            <p:custDataLst>
              <p:tags r:id="rId1"/>
            </p:custDataLst>
          </p:nvPr>
        </p:nvSpPr>
        <p:spPr>
          <a:xfrm rot="5891753">
            <a:off x="5033549" y="3493027"/>
            <a:ext cx="1164266" cy="729292"/>
          </a:xfrm>
          <a:prstGeom prst="cloud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  <a:alpha val="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rect">
              <a:fillToRect l="100000" t="100000"/>
            </a:path>
            <a:tileRect r="-100000" b="-100000"/>
          </a:gra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ln>
                <a:solidFill>
                  <a:prstClr val="white">
                    <a:lumMod val="85000"/>
                  </a:prstClr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174" name="Rounded Rectangle 173"/>
          <p:cNvSpPr/>
          <p:nvPr/>
        </p:nvSpPr>
        <p:spPr>
          <a:xfrm>
            <a:off x="1752081" y="2071418"/>
            <a:ext cx="3311525" cy="2387988"/>
          </a:xfrm>
          <a:prstGeom prst="roundRect">
            <a:avLst>
              <a:gd name="adj" fmla="val 0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Ellipse 63"/>
          <p:cNvSpPr/>
          <p:nvPr>
            <p:custDataLst>
              <p:tags r:id="rId2"/>
            </p:custDataLst>
          </p:nvPr>
        </p:nvSpPr>
        <p:spPr>
          <a:xfrm rot="20916693">
            <a:off x="1740232" y="2538727"/>
            <a:ext cx="3360932" cy="1804403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  <a:alpha val="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rect">
              <a:fillToRect l="100000" t="100000"/>
            </a:path>
            <a:tileRect r="-100000" b="-100000"/>
          </a:gra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4" name="Connecteur droit avec flèche 18"/>
          <p:cNvCxnSpPr/>
          <p:nvPr>
            <p:custDataLst>
              <p:tags r:id="rId3"/>
            </p:custDataLst>
          </p:nvPr>
        </p:nvCxnSpPr>
        <p:spPr>
          <a:xfrm flipV="1">
            <a:off x="1547664" y="1916832"/>
            <a:ext cx="0" cy="2822382"/>
          </a:xfrm>
          <a:prstGeom prst="straightConnector1">
            <a:avLst/>
          </a:prstGeom>
          <a:ln w="31750" cmpd="sng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Nuage 57"/>
          <p:cNvSpPr/>
          <p:nvPr>
            <p:custDataLst>
              <p:tags r:id="rId4"/>
            </p:custDataLst>
          </p:nvPr>
        </p:nvSpPr>
        <p:spPr>
          <a:xfrm rot="18900000">
            <a:off x="5909319" y="3336460"/>
            <a:ext cx="2291281" cy="515069"/>
          </a:xfrm>
          <a:prstGeom prst="cloud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  <a:alpha val="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rect">
              <a:fillToRect l="100000" t="100000"/>
            </a:path>
            <a:tileRect r="-100000" b="-100000"/>
          </a:gra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ln>
                <a:solidFill>
                  <a:prstClr val="white">
                    <a:lumMod val="85000"/>
                  </a:prstClr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11 June 2014</a:t>
            </a:r>
            <a:endParaRPr lang="en-GB" dirty="0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21D7-3695-4D66-A085-8A419778C1F8}" type="slidenum">
              <a:rPr lang="en-GB" smtClean="0"/>
              <a:t>14</a:t>
            </a:fld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792162" y="127328"/>
            <a:ext cx="7894638" cy="1143000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Modifying the “construction systems</a:t>
            </a:r>
            <a:r>
              <a:rPr lang="en-US" sz="4000" dirty="0" smtClean="0"/>
              <a:t>” </a:t>
            </a:r>
            <a:r>
              <a:rPr lang="fr-FR" sz="4000" dirty="0" err="1" smtClean="0"/>
              <a:t>Current</a:t>
            </a:r>
            <a:r>
              <a:rPr lang="fr-FR" sz="4000" dirty="0" smtClean="0"/>
              <a:t> </a:t>
            </a:r>
            <a:r>
              <a:rPr lang="fr-FR" sz="4000" dirty="0" err="1" smtClean="0"/>
              <a:t>level</a:t>
            </a:r>
            <a:r>
              <a:rPr lang="fr-FR" sz="4000" dirty="0" smtClean="0"/>
              <a:t> of </a:t>
            </a:r>
            <a:r>
              <a:rPr lang="fr-FR" sz="4000" dirty="0" err="1" smtClean="0"/>
              <a:t>guaranties</a:t>
            </a:r>
            <a:r>
              <a:rPr lang="fr-FR" sz="4000" dirty="0" smtClean="0"/>
              <a:t>*</a:t>
            </a:r>
            <a:endParaRPr lang="fr-FR" sz="4000" dirty="0"/>
          </a:p>
        </p:txBody>
      </p:sp>
      <p:cxnSp>
        <p:nvCxnSpPr>
          <p:cNvPr id="69" name="Connecteur droit 8"/>
          <p:cNvCxnSpPr/>
          <p:nvPr>
            <p:custDataLst>
              <p:tags r:id="rId5"/>
            </p:custDataLst>
          </p:nvPr>
        </p:nvCxnSpPr>
        <p:spPr>
          <a:xfrm>
            <a:off x="2680770" y="2080944"/>
            <a:ext cx="0" cy="2378462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ZoneTexte 10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983856" y="1467515"/>
            <a:ext cx="182928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solidFill>
                  <a:prstClr val="black"/>
                </a:solidFill>
                <a:cs typeface="Arial" pitchFamily="34" charset="0"/>
              </a:rPr>
              <a:t>Level of protection</a:t>
            </a:r>
            <a:endParaRPr lang="fr-FR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5" name="ZoneTexte 61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2680770" y="2028554"/>
            <a:ext cx="2382836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prstClr val="black"/>
                </a:solidFill>
                <a:cs typeface="Arial" pitchFamily="34" charset="0"/>
              </a:rPr>
              <a:t>Non consequential Financial Loss</a:t>
            </a:r>
            <a:endParaRPr lang="fr-FR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6" name="Connecteur droit 31"/>
          <p:cNvCxnSpPr/>
          <p:nvPr>
            <p:custDataLst>
              <p:tags r:id="rId8"/>
            </p:custDataLst>
          </p:nvPr>
        </p:nvCxnSpPr>
        <p:spPr>
          <a:xfrm rot="10800000">
            <a:off x="2676007" y="2564287"/>
            <a:ext cx="2357438" cy="0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ZoneTexte 59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2778847" y="2554762"/>
            <a:ext cx="221456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prstClr val="black"/>
                </a:solidFill>
                <a:cs typeface="Arial" pitchFamily="34" charset="0"/>
              </a:rPr>
              <a:t>Consequential Financial Loss</a:t>
            </a:r>
            <a:endParaRPr lang="fr-FR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8" name="Connecteur droit 34"/>
          <p:cNvCxnSpPr/>
          <p:nvPr>
            <p:custDataLst>
              <p:tags r:id="rId10"/>
            </p:custDataLst>
          </p:nvPr>
        </p:nvCxnSpPr>
        <p:spPr>
          <a:xfrm rot="10800000">
            <a:off x="2676007" y="3094165"/>
            <a:ext cx="2357438" cy="0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ZoneTexte 48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2787266" y="3572796"/>
            <a:ext cx="22145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prstClr val="black"/>
                </a:solidFill>
                <a:cs typeface="Arial" pitchFamily="34" charset="0"/>
              </a:rPr>
              <a:t>Whole building</a:t>
            </a:r>
            <a:endParaRPr lang="fr-FR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3" name="ZoneTexte 42"/>
          <p:cNvSpPr txBox="1"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5190835" y="2926212"/>
            <a:ext cx="78581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prstClr val="black"/>
                </a:solidFill>
                <a:cs typeface="Arial" pitchFamily="34" charset="0"/>
              </a:rPr>
              <a:t>Third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prstClr val="black"/>
                </a:solidFill>
                <a:cs typeface="Arial" pitchFamily="34" charset="0"/>
              </a:rPr>
              <a:t>parties</a:t>
            </a:r>
            <a:endParaRPr lang="fr-FR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4" name="ZoneTexte 42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1842743" y="2921251"/>
            <a:ext cx="78581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prstClr val="black"/>
                </a:solidFill>
                <a:cs typeface="Arial" pitchFamily="34" charset="0"/>
              </a:rPr>
              <a:t>Third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prstClr val="black"/>
                </a:solidFill>
                <a:cs typeface="Arial" pitchFamily="34" charset="0"/>
              </a:rPr>
              <a:t>parties</a:t>
            </a:r>
            <a:endParaRPr lang="fr-FR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5" name="Connecteur droit 35"/>
          <p:cNvCxnSpPr/>
          <p:nvPr>
            <p:custDataLst>
              <p:tags r:id="rId14"/>
            </p:custDataLst>
          </p:nvPr>
        </p:nvCxnSpPr>
        <p:spPr>
          <a:xfrm>
            <a:off x="6019282" y="2071418"/>
            <a:ext cx="0" cy="2387988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ZoneTexte 61"/>
          <p:cNvSpPr txBox="1"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6028807" y="2048796"/>
            <a:ext cx="2393951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prstClr val="black"/>
                </a:solidFill>
                <a:cs typeface="Arial" pitchFamily="34" charset="0"/>
              </a:rPr>
              <a:t>Non consequential Financial Loss</a:t>
            </a:r>
            <a:endParaRPr lang="fr-FR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7" name="Connecteur droit 36"/>
          <p:cNvCxnSpPr/>
          <p:nvPr>
            <p:custDataLst>
              <p:tags r:id="rId16"/>
            </p:custDataLst>
          </p:nvPr>
        </p:nvCxnSpPr>
        <p:spPr>
          <a:xfrm rot="10800000">
            <a:off x="6028807" y="2609580"/>
            <a:ext cx="2357438" cy="0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ZoneTexte 59"/>
          <p:cNvSpPr txBox="1"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6062764" y="2615534"/>
            <a:ext cx="235999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prstClr val="black"/>
                </a:solidFill>
                <a:cs typeface="Arial" pitchFamily="34" charset="0"/>
              </a:rPr>
              <a:t>Consequential Financial Loss</a:t>
            </a:r>
            <a:endParaRPr lang="fr-FR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0" name="Connecteur droit 37"/>
          <p:cNvCxnSpPr/>
          <p:nvPr>
            <p:custDataLst>
              <p:tags r:id="rId18"/>
            </p:custDataLst>
          </p:nvPr>
        </p:nvCxnSpPr>
        <p:spPr>
          <a:xfrm rot="10800000">
            <a:off x="6028807" y="3169571"/>
            <a:ext cx="2357438" cy="0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ZoneTexte 49"/>
          <p:cNvSpPr txBox="1"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6028807" y="3430268"/>
            <a:ext cx="23669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prstClr val="black"/>
                </a:solidFill>
                <a:cs typeface="Arial" pitchFamily="34" charset="0"/>
              </a:rPr>
              <a:t>Whole Building</a:t>
            </a:r>
            <a:endParaRPr lang="fr-FR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2" name="Connecteur droit 51"/>
          <p:cNvCxnSpPr/>
          <p:nvPr>
            <p:custDataLst>
              <p:tags r:id="rId20"/>
            </p:custDataLst>
          </p:nvPr>
        </p:nvCxnSpPr>
        <p:spPr>
          <a:xfrm rot="10800000">
            <a:off x="6028807" y="3877596"/>
            <a:ext cx="2357437" cy="0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ZoneTexte 50"/>
          <p:cNvSpPr txBox="1"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5955709" y="3995859"/>
            <a:ext cx="2504724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prstClr val="black"/>
                </a:solidFill>
                <a:cs typeface="Arial" pitchFamily="34" charset="0"/>
              </a:rPr>
              <a:t>Damage to the work itself</a:t>
            </a:r>
            <a:endParaRPr lang="fr-FR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7" name="Connecteur droit avec flèche 26"/>
          <p:cNvCxnSpPr/>
          <p:nvPr>
            <p:custDataLst>
              <p:tags r:id="rId22"/>
            </p:custDataLst>
          </p:nvPr>
        </p:nvCxnSpPr>
        <p:spPr>
          <a:xfrm>
            <a:off x="1547664" y="4739213"/>
            <a:ext cx="6989319" cy="0"/>
          </a:xfrm>
          <a:prstGeom prst="straightConnector1">
            <a:avLst/>
          </a:prstGeom>
          <a:ln w="31750" cmpd="sng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ZoneTexte 10"/>
          <p:cNvSpPr txBox="1">
            <a:spLocks noChangeArrowheads="1"/>
          </p:cNvSpPr>
          <p:nvPr>
            <p:custDataLst>
              <p:tags r:id="rId23"/>
            </p:custDataLst>
          </p:nvPr>
        </p:nvSpPr>
        <p:spPr bwMode="auto">
          <a:xfrm>
            <a:off x="983856" y="4843899"/>
            <a:ext cx="182928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solidFill>
                  <a:prstClr val="black"/>
                </a:solidFill>
                <a:cs typeface="Arial" pitchFamily="34" charset="0"/>
              </a:rPr>
              <a:t>Start of Work</a:t>
            </a:r>
            <a:endParaRPr lang="fr-FR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ZoneTexte 10"/>
          <p:cNvSpPr txBox="1">
            <a:spLocks noChangeArrowheads="1"/>
          </p:cNvSpPr>
          <p:nvPr>
            <p:custDataLst>
              <p:tags r:id="rId24"/>
            </p:custDataLst>
          </p:nvPr>
        </p:nvSpPr>
        <p:spPr bwMode="auto">
          <a:xfrm>
            <a:off x="4322060" y="4843899"/>
            <a:ext cx="154608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solidFill>
                  <a:prstClr val="black"/>
                </a:solidFill>
                <a:cs typeface="Arial" pitchFamily="34" charset="0"/>
              </a:rPr>
              <a:t>Handover</a:t>
            </a:r>
            <a:endParaRPr lang="fr-FR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ZoneTexte 10"/>
          <p:cNvSpPr txBox="1">
            <a:spLocks noChangeArrowheads="1"/>
          </p:cNvSpPr>
          <p:nvPr>
            <p:custDataLst>
              <p:tags r:id="rId25"/>
            </p:custDataLst>
          </p:nvPr>
        </p:nvSpPr>
        <p:spPr bwMode="auto">
          <a:xfrm>
            <a:off x="6977966" y="4843899"/>
            <a:ext cx="182928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solidFill>
                  <a:prstClr val="black"/>
                </a:solidFill>
                <a:cs typeface="Arial" pitchFamily="34" charset="0"/>
              </a:rPr>
              <a:t>+ 10 years</a:t>
            </a:r>
            <a:endParaRPr lang="fr-FR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4" name="Connecteur droit avec flèche 18"/>
          <p:cNvCxnSpPr/>
          <p:nvPr>
            <p:custDataLst>
              <p:tags r:id="rId26"/>
            </p:custDataLst>
          </p:nvPr>
        </p:nvCxnSpPr>
        <p:spPr>
          <a:xfrm flipH="1" flipV="1">
            <a:off x="5131969" y="4653136"/>
            <a:ext cx="804" cy="181570"/>
          </a:xfrm>
          <a:prstGeom prst="straightConnector1">
            <a:avLst/>
          </a:prstGeom>
          <a:ln w="31750" cmpd="sng">
            <a:solidFill>
              <a:schemeClr val="accent2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230515" y="5877272"/>
            <a:ext cx="64923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(*) of </a:t>
            </a:r>
            <a:r>
              <a:rPr lang="fr-FR" dirty="0" err="1" smtClean="0"/>
              <a:t>contractors</a:t>
            </a:r>
            <a:r>
              <a:rPr lang="fr-FR" dirty="0" smtClean="0"/>
              <a:t>, </a:t>
            </a:r>
            <a:r>
              <a:rPr lang="fr-FR" dirty="0" err="1" smtClean="0"/>
              <a:t>architects</a:t>
            </a:r>
            <a:r>
              <a:rPr lang="fr-FR" dirty="0" smtClean="0"/>
              <a:t>, </a:t>
            </a:r>
            <a:r>
              <a:rPr lang="fr-FR" dirty="0" err="1" smtClean="0"/>
              <a:t>engineers</a:t>
            </a:r>
            <a:r>
              <a:rPr lang="fr-FR" dirty="0" smtClean="0"/>
              <a:t>, </a:t>
            </a:r>
            <a:r>
              <a:rPr lang="fr-FR" dirty="0" err="1" smtClean="0"/>
              <a:t>inspectors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13984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Rounded Rectangle 174"/>
          <p:cNvSpPr/>
          <p:nvPr/>
        </p:nvSpPr>
        <p:spPr>
          <a:xfrm>
            <a:off x="5190836" y="2080942"/>
            <a:ext cx="3231922" cy="2378464"/>
          </a:xfrm>
          <a:prstGeom prst="roundRect">
            <a:avLst>
              <a:gd name="adj" fmla="val 0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Rounded Rectangle 33"/>
          <p:cNvSpPr/>
          <p:nvPr/>
        </p:nvSpPr>
        <p:spPr>
          <a:xfrm rot="10800000">
            <a:off x="5190836" y="3877595"/>
            <a:ext cx="3231922" cy="581808"/>
          </a:xfrm>
          <a:prstGeom prst="roundRect">
            <a:avLst>
              <a:gd name="adj" fmla="val 0"/>
            </a:avLst>
          </a:prstGeom>
          <a:gradFill flip="none" rotWithShape="1">
            <a:gsLst>
              <a:gs pos="0">
                <a:schemeClr val="accent1">
                  <a:tint val="66000"/>
                  <a:satMod val="160000"/>
                  <a:alpha val="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rect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ln>
                <a:solidFill>
                  <a:prstClr val="white">
                    <a:lumMod val="85000"/>
                  </a:prstClr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174" name="Rounded Rectangle 173"/>
          <p:cNvSpPr/>
          <p:nvPr/>
        </p:nvSpPr>
        <p:spPr>
          <a:xfrm>
            <a:off x="1752081" y="2071418"/>
            <a:ext cx="3311525" cy="2387988"/>
          </a:xfrm>
          <a:prstGeom prst="roundRect">
            <a:avLst>
              <a:gd name="adj" fmla="val 0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Rounded Rectangle 32"/>
          <p:cNvSpPr/>
          <p:nvPr/>
        </p:nvSpPr>
        <p:spPr>
          <a:xfrm rot="10800000">
            <a:off x="1752079" y="3877595"/>
            <a:ext cx="3311525" cy="581808"/>
          </a:xfrm>
          <a:prstGeom prst="roundRect">
            <a:avLst>
              <a:gd name="adj" fmla="val 0"/>
            </a:avLst>
          </a:prstGeom>
          <a:gradFill flip="none" rotWithShape="1">
            <a:gsLst>
              <a:gs pos="0">
                <a:schemeClr val="accent1">
                  <a:tint val="66000"/>
                  <a:satMod val="160000"/>
                  <a:alpha val="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rect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ln>
                <a:solidFill>
                  <a:prstClr val="white">
                    <a:lumMod val="85000"/>
                  </a:prstClr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60" name="Nuage 57"/>
          <p:cNvSpPr/>
          <p:nvPr>
            <p:custDataLst>
              <p:tags r:id="rId1"/>
            </p:custDataLst>
          </p:nvPr>
        </p:nvSpPr>
        <p:spPr>
          <a:xfrm rot="5891753">
            <a:off x="5033549" y="3493027"/>
            <a:ext cx="1164266" cy="729292"/>
          </a:xfrm>
          <a:prstGeom prst="cloud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  <a:alpha val="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rect">
              <a:fillToRect l="100000" t="100000"/>
            </a:path>
            <a:tileRect r="-100000" b="-100000"/>
          </a:gra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ln>
                <a:solidFill>
                  <a:prstClr val="white">
                    <a:lumMod val="85000"/>
                  </a:prstClr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79" name="Ellipse 63"/>
          <p:cNvSpPr/>
          <p:nvPr>
            <p:custDataLst>
              <p:tags r:id="rId2"/>
            </p:custDataLst>
          </p:nvPr>
        </p:nvSpPr>
        <p:spPr>
          <a:xfrm rot="20916693">
            <a:off x="1740232" y="2538727"/>
            <a:ext cx="3360932" cy="1804403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  <a:alpha val="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rect">
              <a:fillToRect l="100000" t="100000"/>
            </a:path>
            <a:tileRect r="-100000" b="-100000"/>
          </a:gra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4" name="Connecteur droit avec flèche 18"/>
          <p:cNvCxnSpPr/>
          <p:nvPr>
            <p:custDataLst>
              <p:tags r:id="rId3"/>
            </p:custDataLst>
          </p:nvPr>
        </p:nvCxnSpPr>
        <p:spPr>
          <a:xfrm flipV="1">
            <a:off x="1547664" y="1916832"/>
            <a:ext cx="0" cy="2822382"/>
          </a:xfrm>
          <a:prstGeom prst="straightConnector1">
            <a:avLst/>
          </a:prstGeom>
          <a:ln w="31750" cmpd="sng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Nuage 57"/>
          <p:cNvSpPr/>
          <p:nvPr>
            <p:custDataLst>
              <p:tags r:id="rId4"/>
            </p:custDataLst>
          </p:nvPr>
        </p:nvSpPr>
        <p:spPr>
          <a:xfrm rot="18900000">
            <a:off x="5909319" y="3336460"/>
            <a:ext cx="2291281" cy="515069"/>
          </a:xfrm>
          <a:prstGeom prst="cloud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  <a:alpha val="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rect">
              <a:fillToRect l="100000" t="100000"/>
            </a:path>
            <a:tileRect r="-100000" b="-100000"/>
          </a:gra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ln>
                <a:solidFill>
                  <a:prstClr val="white">
                    <a:lumMod val="85000"/>
                  </a:prstClr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11 June 2014</a:t>
            </a:r>
            <a:endParaRPr lang="en-GB" dirty="0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21D7-3695-4D66-A085-8A419778C1F8}" type="slidenum">
              <a:rPr lang="en-GB" smtClean="0"/>
              <a:t>15</a:t>
            </a:fld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792162" y="127328"/>
            <a:ext cx="7894637" cy="1143000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Modifying the “construction systems</a:t>
            </a:r>
            <a:r>
              <a:rPr lang="en-US" sz="4000" dirty="0" smtClean="0"/>
              <a:t>” </a:t>
            </a:r>
            <a:r>
              <a:rPr lang="fr-FR" sz="4000" dirty="0" err="1" smtClean="0"/>
              <a:t>Desired</a:t>
            </a:r>
            <a:r>
              <a:rPr lang="fr-FR" sz="4000" dirty="0" smtClean="0"/>
              <a:t> </a:t>
            </a:r>
            <a:r>
              <a:rPr lang="fr-FR" sz="4000" dirty="0" err="1" smtClean="0"/>
              <a:t>level</a:t>
            </a:r>
            <a:r>
              <a:rPr lang="fr-FR" sz="4000" dirty="0" smtClean="0"/>
              <a:t> of </a:t>
            </a:r>
            <a:r>
              <a:rPr lang="fr-FR" sz="4000" dirty="0" err="1" smtClean="0"/>
              <a:t>guaranties</a:t>
            </a:r>
            <a:r>
              <a:rPr lang="fr-FR" sz="4000" dirty="0" smtClean="0"/>
              <a:t>*</a:t>
            </a:r>
            <a:endParaRPr lang="fr-FR" sz="4000" dirty="0"/>
          </a:p>
        </p:txBody>
      </p:sp>
      <p:cxnSp>
        <p:nvCxnSpPr>
          <p:cNvPr id="69" name="Connecteur droit 8"/>
          <p:cNvCxnSpPr/>
          <p:nvPr>
            <p:custDataLst>
              <p:tags r:id="rId5"/>
            </p:custDataLst>
          </p:nvPr>
        </p:nvCxnSpPr>
        <p:spPr>
          <a:xfrm>
            <a:off x="2680770" y="2080944"/>
            <a:ext cx="0" cy="2378462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ZoneTexte 10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983856" y="1467515"/>
            <a:ext cx="182928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solidFill>
                  <a:prstClr val="black"/>
                </a:solidFill>
                <a:cs typeface="Arial" pitchFamily="34" charset="0"/>
              </a:rPr>
              <a:t>Level of protection</a:t>
            </a:r>
            <a:endParaRPr lang="fr-FR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5" name="ZoneTexte 61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2680770" y="2028554"/>
            <a:ext cx="2382836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prstClr val="black"/>
                </a:solidFill>
                <a:cs typeface="Arial" pitchFamily="34" charset="0"/>
              </a:rPr>
              <a:t>Non consequential Financial Loss</a:t>
            </a:r>
            <a:endParaRPr lang="fr-FR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6" name="Connecteur droit 31"/>
          <p:cNvCxnSpPr/>
          <p:nvPr>
            <p:custDataLst>
              <p:tags r:id="rId8"/>
            </p:custDataLst>
          </p:nvPr>
        </p:nvCxnSpPr>
        <p:spPr>
          <a:xfrm rot="10800000">
            <a:off x="2676007" y="2564287"/>
            <a:ext cx="2357438" cy="0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ZoneTexte 59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2778847" y="2554762"/>
            <a:ext cx="221456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prstClr val="black"/>
                </a:solidFill>
                <a:cs typeface="Arial" pitchFamily="34" charset="0"/>
              </a:rPr>
              <a:t>Consequential Financial Loss</a:t>
            </a:r>
            <a:endParaRPr lang="fr-FR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8" name="Connecteur droit 34"/>
          <p:cNvCxnSpPr/>
          <p:nvPr>
            <p:custDataLst>
              <p:tags r:id="rId10"/>
            </p:custDataLst>
          </p:nvPr>
        </p:nvCxnSpPr>
        <p:spPr>
          <a:xfrm rot="10800000">
            <a:off x="2676007" y="3094165"/>
            <a:ext cx="2357438" cy="0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ZoneTexte 48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2787266" y="3572796"/>
            <a:ext cx="22145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prstClr val="black"/>
                </a:solidFill>
                <a:cs typeface="Arial" pitchFamily="34" charset="0"/>
              </a:rPr>
              <a:t>Whole building</a:t>
            </a:r>
            <a:endParaRPr lang="fr-FR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3" name="ZoneTexte 42"/>
          <p:cNvSpPr txBox="1"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5190835" y="2926212"/>
            <a:ext cx="78581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prstClr val="black"/>
                </a:solidFill>
                <a:cs typeface="Arial" pitchFamily="34" charset="0"/>
              </a:rPr>
              <a:t>Third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prstClr val="black"/>
                </a:solidFill>
                <a:cs typeface="Arial" pitchFamily="34" charset="0"/>
              </a:rPr>
              <a:t>parties</a:t>
            </a:r>
            <a:endParaRPr lang="fr-FR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4" name="ZoneTexte 42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1842743" y="2921251"/>
            <a:ext cx="78581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prstClr val="black"/>
                </a:solidFill>
                <a:cs typeface="Arial" pitchFamily="34" charset="0"/>
              </a:rPr>
              <a:t>Third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prstClr val="black"/>
                </a:solidFill>
                <a:cs typeface="Arial" pitchFamily="34" charset="0"/>
              </a:rPr>
              <a:t>parties</a:t>
            </a:r>
            <a:endParaRPr lang="fr-FR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5" name="Connecteur droit 35"/>
          <p:cNvCxnSpPr/>
          <p:nvPr>
            <p:custDataLst>
              <p:tags r:id="rId14"/>
            </p:custDataLst>
          </p:nvPr>
        </p:nvCxnSpPr>
        <p:spPr>
          <a:xfrm>
            <a:off x="6019282" y="2071418"/>
            <a:ext cx="0" cy="2387988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ZoneTexte 61"/>
          <p:cNvSpPr txBox="1"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6028807" y="2048796"/>
            <a:ext cx="2393951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prstClr val="black"/>
                </a:solidFill>
                <a:cs typeface="Arial" pitchFamily="34" charset="0"/>
              </a:rPr>
              <a:t>Non consequential Financial Loss</a:t>
            </a:r>
            <a:endParaRPr lang="fr-FR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7" name="Connecteur droit 36"/>
          <p:cNvCxnSpPr/>
          <p:nvPr>
            <p:custDataLst>
              <p:tags r:id="rId16"/>
            </p:custDataLst>
          </p:nvPr>
        </p:nvCxnSpPr>
        <p:spPr>
          <a:xfrm rot="10800000">
            <a:off x="6028807" y="2609580"/>
            <a:ext cx="2357438" cy="0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ZoneTexte 59"/>
          <p:cNvSpPr txBox="1"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6062764" y="2615534"/>
            <a:ext cx="235999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prstClr val="black"/>
                </a:solidFill>
                <a:cs typeface="Arial" pitchFamily="34" charset="0"/>
              </a:rPr>
              <a:t>Consequential Financial Loss</a:t>
            </a:r>
            <a:endParaRPr lang="fr-FR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0" name="Connecteur droit 37"/>
          <p:cNvCxnSpPr/>
          <p:nvPr>
            <p:custDataLst>
              <p:tags r:id="rId18"/>
            </p:custDataLst>
          </p:nvPr>
        </p:nvCxnSpPr>
        <p:spPr>
          <a:xfrm rot="10800000">
            <a:off x="6028807" y="3169571"/>
            <a:ext cx="2357438" cy="0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ZoneTexte 49"/>
          <p:cNvSpPr txBox="1"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6028807" y="3430268"/>
            <a:ext cx="23669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prstClr val="black"/>
                </a:solidFill>
                <a:cs typeface="Arial" pitchFamily="34" charset="0"/>
              </a:rPr>
              <a:t>Whole Building</a:t>
            </a:r>
            <a:endParaRPr lang="fr-FR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2" name="Connecteur droit 51"/>
          <p:cNvCxnSpPr/>
          <p:nvPr>
            <p:custDataLst>
              <p:tags r:id="rId20"/>
            </p:custDataLst>
          </p:nvPr>
        </p:nvCxnSpPr>
        <p:spPr>
          <a:xfrm rot="10800000">
            <a:off x="6028807" y="3877596"/>
            <a:ext cx="2357437" cy="0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ZoneTexte 50"/>
          <p:cNvSpPr txBox="1"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5955709" y="3995859"/>
            <a:ext cx="2504724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prstClr val="black"/>
                </a:solidFill>
                <a:cs typeface="Arial" pitchFamily="34" charset="0"/>
              </a:rPr>
              <a:t>Damage to the work itself</a:t>
            </a:r>
            <a:endParaRPr lang="fr-FR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7" name="Connecteur droit avec flèche 26"/>
          <p:cNvCxnSpPr/>
          <p:nvPr>
            <p:custDataLst>
              <p:tags r:id="rId22"/>
            </p:custDataLst>
          </p:nvPr>
        </p:nvCxnSpPr>
        <p:spPr>
          <a:xfrm>
            <a:off x="1547664" y="4739213"/>
            <a:ext cx="6989319" cy="0"/>
          </a:xfrm>
          <a:prstGeom prst="straightConnector1">
            <a:avLst/>
          </a:prstGeom>
          <a:ln w="31750" cmpd="sng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ZoneTexte 10"/>
          <p:cNvSpPr txBox="1">
            <a:spLocks noChangeArrowheads="1"/>
          </p:cNvSpPr>
          <p:nvPr>
            <p:custDataLst>
              <p:tags r:id="rId23"/>
            </p:custDataLst>
          </p:nvPr>
        </p:nvSpPr>
        <p:spPr bwMode="auto">
          <a:xfrm>
            <a:off x="983856" y="4843899"/>
            <a:ext cx="182928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solidFill>
                  <a:prstClr val="black"/>
                </a:solidFill>
                <a:cs typeface="Arial" pitchFamily="34" charset="0"/>
              </a:rPr>
              <a:t>Start of Work</a:t>
            </a:r>
            <a:endParaRPr lang="fr-FR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ZoneTexte 10"/>
          <p:cNvSpPr txBox="1">
            <a:spLocks noChangeArrowheads="1"/>
          </p:cNvSpPr>
          <p:nvPr>
            <p:custDataLst>
              <p:tags r:id="rId24"/>
            </p:custDataLst>
          </p:nvPr>
        </p:nvSpPr>
        <p:spPr bwMode="auto">
          <a:xfrm>
            <a:off x="4322060" y="4843899"/>
            <a:ext cx="154608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solidFill>
                  <a:prstClr val="black"/>
                </a:solidFill>
                <a:cs typeface="Arial" pitchFamily="34" charset="0"/>
              </a:rPr>
              <a:t>Handover</a:t>
            </a:r>
            <a:endParaRPr lang="fr-FR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ZoneTexte 10"/>
          <p:cNvSpPr txBox="1">
            <a:spLocks noChangeArrowheads="1"/>
          </p:cNvSpPr>
          <p:nvPr>
            <p:custDataLst>
              <p:tags r:id="rId25"/>
            </p:custDataLst>
          </p:nvPr>
        </p:nvSpPr>
        <p:spPr bwMode="auto">
          <a:xfrm>
            <a:off x="6977966" y="4843899"/>
            <a:ext cx="182928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solidFill>
                  <a:prstClr val="black"/>
                </a:solidFill>
                <a:cs typeface="Arial" pitchFamily="34" charset="0"/>
              </a:rPr>
              <a:t>+ 10 years</a:t>
            </a:r>
            <a:endParaRPr lang="fr-FR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4" name="Connecteur droit avec flèche 18"/>
          <p:cNvCxnSpPr/>
          <p:nvPr>
            <p:custDataLst>
              <p:tags r:id="rId26"/>
            </p:custDataLst>
          </p:nvPr>
        </p:nvCxnSpPr>
        <p:spPr>
          <a:xfrm flipH="1" flipV="1">
            <a:off x="5131969" y="4653136"/>
            <a:ext cx="804" cy="181570"/>
          </a:xfrm>
          <a:prstGeom prst="straightConnector1">
            <a:avLst/>
          </a:prstGeom>
          <a:ln w="31750" cmpd="sng">
            <a:solidFill>
              <a:schemeClr val="accent2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1230515" y="5877272"/>
            <a:ext cx="64923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(*) of </a:t>
            </a:r>
            <a:r>
              <a:rPr lang="fr-FR" dirty="0" err="1" smtClean="0"/>
              <a:t>contractors</a:t>
            </a:r>
            <a:r>
              <a:rPr lang="fr-FR" dirty="0" smtClean="0"/>
              <a:t>, </a:t>
            </a:r>
            <a:r>
              <a:rPr lang="fr-FR" dirty="0" err="1" smtClean="0"/>
              <a:t>architects</a:t>
            </a:r>
            <a:r>
              <a:rPr lang="fr-FR" dirty="0" smtClean="0"/>
              <a:t>, engineering </a:t>
            </a:r>
            <a:r>
              <a:rPr lang="fr-FR" dirty="0" err="1" smtClean="0"/>
              <a:t>firms</a:t>
            </a:r>
            <a:r>
              <a:rPr lang="fr-FR" dirty="0" smtClean="0"/>
              <a:t>, </a:t>
            </a:r>
            <a:r>
              <a:rPr lang="fr-FR" dirty="0" err="1" smtClean="0"/>
              <a:t>inspectors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78989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3600" dirty="0" err="1" smtClean="0"/>
              <a:t>Modifying</a:t>
            </a:r>
            <a:r>
              <a:rPr lang="da-DK" sz="3600" dirty="0" smtClean="0"/>
              <a:t> the ”</a:t>
            </a:r>
            <a:r>
              <a:rPr lang="da-DK" sz="3600" dirty="0" err="1" smtClean="0"/>
              <a:t>construction</a:t>
            </a:r>
            <a:r>
              <a:rPr lang="da-DK" sz="3600" dirty="0" smtClean="0"/>
              <a:t> systems”</a:t>
            </a:r>
            <a:endParaRPr lang="da-DK" sz="36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By </a:t>
            </a:r>
            <a:r>
              <a:rPr lang="en-US" dirty="0"/>
              <a:t>setting new regulation:</a:t>
            </a:r>
          </a:p>
          <a:p>
            <a:pPr lvl="1"/>
            <a:r>
              <a:rPr lang="en-US" dirty="0"/>
              <a:t>Require from all EU Members a common minimum level of guarantee* on solidity / </a:t>
            </a:r>
            <a:r>
              <a:rPr lang="en-US" dirty="0" smtClean="0"/>
              <a:t>stability </a:t>
            </a:r>
            <a:r>
              <a:rPr lang="en-US" dirty="0"/>
              <a:t>of the contractors, architects, engineers and inspectors’ liability (construction work value for contractors, percentage of the Total Construction Value for “designers”)</a:t>
            </a:r>
          </a:p>
          <a:p>
            <a:pPr lvl="1"/>
            <a:r>
              <a:rPr lang="en-US" dirty="0"/>
              <a:t>Include in the Freedom to Provide Service the obligation to satisfy the “host Member” State’s regulation instead of the “home Member” which leads to an insurance race to the bottom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400" dirty="0" smtClean="0"/>
              <a:t>(*) </a:t>
            </a:r>
            <a:r>
              <a:rPr lang="en-US" sz="2400" dirty="0"/>
              <a:t>whether contractual or legal; and of property or liability </a:t>
            </a:r>
            <a:r>
              <a:rPr lang="en-US" sz="2400" dirty="0" smtClean="0"/>
              <a:t>type</a:t>
            </a:r>
            <a:endParaRPr lang="da-DK" sz="2400" dirty="0" smtClean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11 June 2013</a:t>
            </a:r>
            <a:endParaRPr lang="en-GB" dirty="0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21D7-3695-4D66-A085-8A419778C1F8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98468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92162" y="188640"/>
            <a:ext cx="8074076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Modifying the “construction systems”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700" dirty="0" smtClean="0"/>
              <a:t>- by setting </a:t>
            </a:r>
            <a:r>
              <a:rPr lang="en-US" sz="2700" dirty="0" smtClean="0"/>
              <a:t>new regulation</a:t>
            </a:r>
            <a:endParaRPr lang="en-GB" sz="2700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11 June 2014</a:t>
            </a:r>
            <a:endParaRPr lang="en-GB" dirty="0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21D7-3695-4D66-A085-8A419778C1F8}" type="slidenum">
              <a:rPr lang="en-GB" smtClean="0"/>
              <a:t>17</a:t>
            </a:fld>
            <a:endParaRPr lang="en-GB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1380207"/>
              </p:ext>
            </p:extLst>
          </p:nvPr>
        </p:nvGraphicFramePr>
        <p:xfrm>
          <a:off x="971600" y="1484784"/>
          <a:ext cx="7894638" cy="396760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376264"/>
                <a:gridCol w="2808312"/>
                <a:gridCol w="271006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err="1" smtClean="0"/>
                        <a:t>Proposal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Pros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Cons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Set a minimum level of guarantee for contractors and designers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2563" indent="-182563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800" kern="1200" dirty="0" err="1" smtClean="0"/>
                        <a:t>Reduces</a:t>
                      </a:r>
                      <a:r>
                        <a:rPr lang="fr-FR" sz="1800" kern="1200" dirty="0" smtClean="0"/>
                        <a:t> the gap </a:t>
                      </a:r>
                      <a:r>
                        <a:rPr lang="fr-FR" sz="1800" kern="1200" dirty="0" err="1" smtClean="0"/>
                        <a:t>between</a:t>
                      </a:r>
                      <a:r>
                        <a:rPr lang="fr-FR" sz="1800" kern="1200" dirty="0" smtClean="0"/>
                        <a:t> countries,</a:t>
                      </a:r>
                      <a:r>
                        <a:rPr lang="fr-FR" sz="1800" kern="1200" baseline="0" dirty="0" smtClean="0"/>
                        <a:t> </a:t>
                      </a:r>
                      <a:r>
                        <a:rPr lang="fr-FR" sz="1800" kern="1200" baseline="0" dirty="0" err="1" smtClean="0"/>
                        <a:t>hence</a:t>
                      </a:r>
                      <a:r>
                        <a:rPr lang="fr-FR" sz="1800" kern="1200" baseline="0" dirty="0" smtClean="0"/>
                        <a:t> </a:t>
                      </a:r>
                      <a:r>
                        <a:rPr lang="en-CA" sz="1800" kern="1200" baseline="0" noProof="0" dirty="0" smtClean="0"/>
                        <a:t>facilitates</a:t>
                      </a:r>
                      <a:r>
                        <a:rPr lang="fr-FR" sz="1800" kern="1200" baseline="0" dirty="0" smtClean="0"/>
                        <a:t> transnational </a:t>
                      </a:r>
                      <a:r>
                        <a:rPr lang="fr-FR" sz="1800" kern="1200" baseline="0" dirty="0" err="1" smtClean="0"/>
                        <a:t>activity</a:t>
                      </a:r>
                      <a:r>
                        <a:rPr lang="fr-FR" sz="1800" kern="1200" baseline="0" dirty="0" smtClean="0"/>
                        <a:t> for </a:t>
                      </a:r>
                      <a:r>
                        <a:rPr lang="fr-FR" sz="1800" kern="1200" baseline="0" dirty="0" err="1" smtClean="0"/>
                        <a:t>both</a:t>
                      </a:r>
                      <a:r>
                        <a:rPr lang="fr-FR" sz="1800" kern="1200" baseline="0" dirty="0" smtClean="0"/>
                        <a:t> </a:t>
                      </a:r>
                      <a:r>
                        <a:rPr lang="fr-FR" sz="1800" kern="1200" baseline="0" dirty="0" err="1" smtClean="0"/>
                        <a:t>firms</a:t>
                      </a:r>
                      <a:r>
                        <a:rPr lang="fr-FR" sz="1800" kern="1200" baseline="0" dirty="0" smtClean="0"/>
                        <a:t> and </a:t>
                      </a:r>
                      <a:r>
                        <a:rPr lang="fr-FR" sz="1800" kern="1200" baseline="0" dirty="0" err="1" smtClean="0"/>
                        <a:t>insurers</a:t>
                      </a:r>
                      <a:endParaRPr lang="fr-FR" sz="1800" kern="1200" baseline="0" dirty="0" smtClean="0"/>
                    </a:p>
                    <a:p>
                      <a:pPr marL="182563" indent="-182563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800" kern="1200" baseline="0" dirty="0" err="1" smtClean="0"/>
                        <a:t>Increases</a:t>
                      </a:r>
                      <a:r>
                        <a:rPr lang="fr-FR" sz="1800" kern="1200" baseline="0" dirty="0" smtClean="0"/>
                        <a:t> the </a:t>
                      </a:r>
                      <a:r>
                        <a:rPr lang="en-CA" sz="1800" kern="1200" baseline="0" noProof="0" dirty="0" smtClean="0"/>
                        <a:t>protection</a:t>
                      </a:r>
                      <a:r>
                        <a:rPr lang="fr-FR" sz="1800" kern="1200" baseline="0" dirty="0" smtClean="0"/>
                        <a:t> of </a:t>
                      </a:r>
                      <a:r>
                        <a:rPr lang="fr-FR" sz="1800" kern="1200" baseline="0" dirty="0" err="1" smtClean="0"/>
                        <a:t>consumers</a:t>
                      </a:r>
                      <a:endParaRPr lang="fr-F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2563" indent="-182563">
                        <a:buFont typeface="Arial" panose="020B0604020202020204" pitchFamily="34" charset="0"/>
                        <a:buChar char="•"/>
                      </a:pPr>
                      <a:r>
                        <a:rPr lang="fr-FR" dirty="0" smtClean="0"/>
                        <a:t>The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baseline="0" dirty="0" err="1" smtClean="0"/>
                        <a:t>guarantee</a:t>
                      </a:r>
                      <a:r>
                        <a:rPr lang="fr-FR" baseline="0" dirty="0" smtClean="0"/>
                        <a:t> has to </a:t>
                      </a:r>
                      <a:r>
                        <a:rPr lang="fr-FR" baseline="0" dirty="0" err="1" smtClean="0"/>
                        <a:t>be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baseline="0" dirty="0" err="1" smtClean="0"/>
                        <a:t>fitted</a:t>
                      </a:r>
                      <a:r>
                        <a:rPr lang="fr-FR" baseline="0" dirty="0" smtClean="0"/>
                        <a:t> to </a:t>
                      </a:r>
                      <a:r>
                        <a:rPr lang="fr-FR" baseline="0" dirty="0" err="1" smtClean="0"/>
                        <a:t>widely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baseline="0" dirty="0" err="1" smtClean="0"/>
                        <a:t>different</a:t>
                      </a:r>
                      <a:r>
                        <a:rPr lang="fr-FR" baseline="0" dirty="0" smtClean="0"/>
                        <a:t> national </a:t>
                      </a:r>
                      <a:r>
                        <a:rPr lang="fr-FR" baseline="0" dirty="0" err="1" smtClean="0"/>
                        <a:t>systems</a:t>
                      </a:r>
                      <a:r>
                        <a:rPr lang="fr-FR" baseline="0" dirty="0" smtClean="0"/>
                        <a:t> (</a:t>
                      </a:r>
                      <a:r>
                        <a:rPr lang="fr-FR" baseline="0" dirty="0" err="1" smtClean="0"/>
                        <a:t>legislation</a:t>
                      </a:r>
                      <a:r>
                        <a:rPr lang="fr-FR" baseline="0" dirty="0" smtClean="0"/>
                        <a:t>, </a:t>
                      </a:r>
                      <a:r>
                        <a:rPr lang="fr-FR" baseline="0" dirty="0" err="1" smtClean="0"/>
                        <a:t>regulation</a:t>
                      </a:r>
                      <a:r>
                        <a:rPr lang="fr-FR" baseline="0" dirty="0" smtClean="0"/>
                        <a:t> …)</a:t>
                      </a:r>
                    </a:p>
                    <a:p>
                      <a:pPr marL="182563" indent="-182563">
                        <a:buFont typeface="Arial" panose="020B0604020202020204" pitchFamily="34" charset="0"/>
                        <a:buChar char="•"/>
                      </a:pPr>
                      <a:r>
                        <a:rPr lang="fr-FR" baseline="0" dirty="0" err="1" smtClean="0"/>
                        <a:t>Resistance</a:t>
                      </a:r>
                      <a:r>
                        <a:rPr lang="fr-FR" baseline="0" dirty="0" smtClean="0"/>
                        <a:t> to </a:t>
                      </a:r>
                      <a:r>
                        <a:rPr lang="fr-FR" baseline="0" dirty="0" err="1" smtClean="0"/>
                        <a:t>harmonization</a:t>
                      </a:r>
                      <a:endParaRPr lang="fr-FR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Modify Freedom to</a:t>
                      </a:r>
                      <a:r>
                        <a:rPr lang="en-US" sz="1800" baseline="0" dirty="0" smtClean="0"/>
                        <a:t> Provide Service law from “home state” law to “host state” law compliance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2563" indent="-182563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800" kern="1200" dirty="0" smtClean="0"/>
                        <a:t>Stop of </a:t>
                      </a:r>
                      <a:r>
                        <a:rPr lang="fr-FR" sz="1800" kern="1200" dirty="0" err="1" smtClean="0"/>
                        <a:t>this</a:t>
                      </a:r>
                      <a:r>
                        <a:rPr lang="fr-FR" sz="1800" kern="1200" dirty="0" smtClean="0"/>
                        <a:t> </a:t>
                      </a:r>
                      <a:r>
                        <a:rPr lang="fr-FR" sz="1800" kern="1200" dirty="0" err="1" smtClean="0"/>
                        <a:t>unfair</a:t>
                      </a:r>
                      <a:r>
                        <a:rPr lang="fr-FR" sz="1800" kern="1200" dirty="0" smtClean="0"/>
                        <a:t> </a:t>
                      </a:r>
                      <a:r>
                        <a:rPr lang="fr-FR" sz="1800" kern="1200" dirty="0" err="1" smtClean="0"/>
                        <a:t>competition</a:t>
                      </a:r>
                      <a:r>
                        <a:rPr lang="fr-FR" sz="1800" kern="1200" baseline="0" dirty="0" smtClean="0"/>
                        <a:t> </a:t>
                      </a:r>
                      <a:r>
                        <a:rPr lang="fr-FR" sz="1800" kern="1200" baseline="0" dirty="0" err="1" smtClean="0"/>
                        <a:t>which</a:t>
                      </a:r>
                      <a:r>
                        <a:rPr lang="fr-FR" sz="1800" kern="1200" baseline="0" dirty="0" smtClean="0"/>
                        <a:t> leads to a r</a:t>
                      </a:r>
                      <a:r>
                        <a:rPr lang="fr-FR" sz="1800" kern="1200" dirty="0" smtClean="0"/>
                        <a:t>ace to the </a:t>
                      </a:r>
                      <a:r>
                        <a:rPr lang="fr-FR" sz="1800" kern="1200" dirty="0" err="1" smtClean="0"/>
                        <a:t>bottom</a:t>
                      </a:r>
                      <a:r>
                        <a:rPr lang="fr-FR" sz="1800" kern="1200" dirty="0" smtClean="0"/>
                        <a:t> in consumer protection </a:t>
                      </a:r>
                      <a:endParaRPr lang="fr-F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2563" indent="-182563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800" kern="1200" dirty="0" smtClean="0"/>
                        <a:t>None</a:t>
                      </a:r>
                      <a:endParaRPr lang="fr-F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1251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Energy Performance </a:t>
            </a:r>
            <a:r>
              <a:rPr lang="da-DK" dirty="0" err="1" smtClean="0"/>
              <a:t>Guarantees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Review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Huge hurdles to insure individual houses and dwellings: </a:t>
            </a:r>
          </a:p>
          <a:p>
            <a:pPr lvl="2"/>
            <a:r>
              <a:rPr lang="en-US" dirty="0"/>
              <a:t>Dependency on consumer’s </a:t>
            </a:r>
            <a:r>
              <a:rPr lang="en-US" dirty="0" err="1"/>
              <a:t>behaviour</a:t>
            </a:r>
            <a:endParaRPr lang="en-US" dirty="0"/>
          </a:p>
          <a:p>
            <a:pPr lvl="2"/>
            <a:r>
              <a:rPr lang="en-US" dirty="0"/>
              <a:t>Separation of appliances vs building consumption (inherent performance of the building)</a:t>
            </a:r>
          </a:p>
          <a:p>
            <a:pPr lvl="2"/>
            <a:r>
              <a:rPr lang="en-US" dirty="0"/>
              <a:t>Need of equipment maintenance (ventilation)</a:t>
            </a:r>
          </a:p>
          <a:p>
            <a:r>
              <a:rPr lang="en-US" dirty="0"/>
              <a:t>Recommendations:</a:t>
            </a:r>
          </a:p>
          <a:p>
            <a:pPr lvl="1"/>
            <a:r>
              <a:rPr lang="en-US" dirty="0" err="1" smtClean="0"/>
              <a:t>Standardise</a:t>
            </a:r>
            <a:r>
              <a:rPr lang="en-US" dirty="0" smtClean="0"/>
              <a:t> </a:t>
            </a:r>
            <a:r>
              <a:rPr lang="en-US" dirty="0"/>
              <a:t>the conventional performance definition and </a:t>
            </a:r>
            <a:r>
              <a:rPr lang="en-US" dirty="0" smtClean="0"/>
              <a:t>calculation</a:t>
            </a:r>
            <a:endParaRPr lang="en-US" dirty="0"/>
          </a:p>
          <a:p>
            <a:pPr lvl="1"/>
            <a:r>
              <a:rPr lang="en-US" dirty="0"/>
              <a:t>Promote electrical installation which permits “inherent performance” measurement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11 June 2013</a:t>
            </a:r>
            <a:endParaRPr lang="en-GB" dirty="0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21D7-3695-4D66-A085-8A419778C1F8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70663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Debate</a:t>
            </a:r>
            <a:endParaRPr lang="en-GB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What are the hurdles to the adoption of </a:t>
            </a:r>
            <a:r>
              <a:rPr lang="en-GB" dirty="0" smtClean="0"/>
              <a:t>harmonised </a:t>
            </a:r>
            <a:r>
              <a:rPr lang="en-GB" dirty="0" smtClean="0"/>
              <a:t>minimum </a:t>
            </a:r>
            <a:r>
              <a:rPr lang="en-GB" dirty="0" smtClean="0"/>
              <a:t>guarantees</a:t>
            </a:r>
            <a:r>
              <a:rPr lang="en-GB" dirty="0" smtClean="0"/>
              <a:t>?</a:t>
            </a:r>
          </a:p>
          <a:p>
            <a:r>
              <a:rPr lang="en-GB" dirty="0" smtClean="0"/>
              <a:t>Therefore, is </a:t>
            </a:r>
            <a:r>
              <a:rPr lang="en-GB" dirty="0" smtClean="0"/>
              <a:t>trans</a:t>
            </a:r>
            <a:r>
              <a:rPr lang="en-GB" dirty="0" smtClean="0"/>
              <a:t>national </a:t>
            </a:r>
            <a:r>
              <a:rPr lang="en-GB" dirty="0" smtClean="0"/>
              <a:t>communication the only path toward </a:t>
            </a:r>
            <a:r>
              <a:rPr lang="en-GB" dirty="0" smtClean="0"/>
              <a:t>harmonisation</a:t>
            </a:r>
            <a:r>
              <a:rPr lang="en-GB" dirty="0" smtClean="0"/>
              <a:t>?</a:t>
            </a: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11 June 2014</a:t>
            </a:r>
            <a:endParaRPr lang="en-GB" dirty="0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21D7-3695-4D66-A085-8A419778C1F8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3397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Schedule</a:t>
            </a:r>
            <a:endParaRPr lang="en-GB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11 June 2014</a:t>
            </a:r>
            <a:endParaRPr lang="en-GB" dirty="0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21D7-3695-4D66-A085-8A419778C1F8}" type="slidenum">
              <a:rPr lang="en-GB" smtClean="0"/>
              <a:t>2</a:t>
            </a:fld>
            <a:endParaRPr lang="en-GB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1196339"/>
              </p:ext>
            </p:extLst>
          </p:nvPr>
        </p:nvGraphicFramePr>
        <p:xfrm>
          <a:off x="839788" y="1241425"/>
          <a:ext cx="7986712" cy="3778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1" name="Document" r:id="rId4" imgW="8847770" imgH="4185553" progId="Word.Document.12">
                  <p:embed/>
                </p:oleObj>
              </mc:Choice>
              <mc:Fallback>
                <p:oleObj name="Document" r:id="rId4" imgW="8847770" imgH="4185553" progId="Word.Document.12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9788" y="1241425"/>
                        <a:ext cx="7986712" cy="3778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74105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Next</a:t>
            </a:r>
            <a:r>
              <a:rPr lang="da-DK" dirty="0" smtClean="0"/>
              <a:t> steps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Integration </a:t>
            </a:r>
            <a:r>
              <a:rPr lang="en-US" dirty="0"/>
              <a:t>of TSI in the Mapping</a:t>
            </a:r>
          </a:p>
          <a:p>
            <a:r>
              <a:rPr lang="en-US" dirty="0"/>
              <a:t>Visit of German contacts</a:t>
            </a:r>
          </a:p>
          <a:p>
            <a:r>
              <a:rPr lang="en-US" dirty="0"/>
              <a:t>Final </a:t>
            </a:r>
            <a:r>
              <a:rPr lang="en-US" dirty="0" smtClean="0"/>
              <a:t>recommendations</a:t>
            </a:r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11 June 2013</a:t>
            </a:r>
            <a:endParaRPr lang="en-GB" dirty="0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21D7-3695-4D66-A085-8A419778C1F8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27915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Update of the </a:t>
            </a:r>
            <a:r>
              <a:rPr lang="da-DK" dirty="0" err="1" smtClean="0"/>
              <a:t>mapping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Significant </a:t>
            </a:r>
            <a:r>
              <a:rPr lang="en-US" dirty="0"/>
              <a:t>modifications </a:t>
            </a:r>
            <a:r>
              <a:rPr lang="en-US" dirty="0" smtClean="0"/>
              <a:t>for:</a:t>
            </a:r>
          </a:p>
          <a:p>
            <a:pPr lvl="1"/>
            <a:r>
              <a:rPr lang="en-US" dirty="0" smtClean="0"/>
              <a:t>Croatia</a:t>
            </a:r>
          </a:p>
          <a:p>
            <a:pPr lvl="1"/>
            <a:r>
              <a:rPr lang="en-US" dirty="0" smtClean="0"/>
              <a:t>Austria</a:t>
            </a:r>
          </a:p>
          <a:p>
            <a:pPr lvl="1"/>
            <a:r>
              <a:rPr lang="en-US" dirty="0" smtClean="0"/>
              <a:t>Netherlands</a:t>
            </a:r>
          </a:p>
          <a:p>
            <a:pPr lvl="1"/>
            <a:r>
              <a:rPr lang="en-US" dirty="0" smtClean="0"/>
              <a:t>Norway</a:t>
            </a:r>
          </a:p>
          <a:p>
            <a:pPr lvl="1"/>
            <a:r>
              <a:rPr lang="en-US" dirty="0" smtClean="0"/>
              <a:t>Spain</a:t>
            </a:r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11 June 2013</a:t>
            </a:r>
            <a:endParaRPr lang="en-GB" dirty="0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21D7-3695-4D66-A085-8A419778C1F8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78074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11 June 2014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21D7-3695-4D66-A085-8A419778C1F8}" type="slidenum">
              <a:rPr lang="en-GB" smtClean="0"/>
              <a:t>5</a:t>
            </a:fld>
            <a:endParaRPr lang="en-GB"/>
          </a:p>
        </p:txBody>
      </p:sp>
      <p:pic>
        <p:nvPicPr>
          <p:cNvPr id="6" name="Picture 5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4913" y="927100"/>
            <a:ext cx="1933575" cy="410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Freeform 47"/>
          <p:cNvSpPr>
            <a:spLocks noChangeAspect="1"/>
          </p:cNvSpPr>
          <p:nvPr/>
        </p:nvSpPr>
        <p:spPr bwMode="auto">
          <a:xfrm>
            <a:off x="4879975" y="5337175"/>
            <a:ext cx="190500" cy="390525"/>
          </a:xfrm>
          <a:custGeom>
            <a:avLst/>
            <a:gdLst>
              <a:gd name="T0" fmla="*/ 98079 w 101"/>
              <a:gd name="T1" fmla="*/ 382979 h 207"/>
              <a:gd name="T2" fmla="*/ 64129 w 101"/>
              <a:gd name="T3" fmla="*/ 358453 h 207"/>
              <a:gd name="T4" fmla="*/ 41495 w 101"/>
              <a:gd name="T5" fmla="*/ 349020 h 207"/>
              <a:gd name="T6" fmla="*/ 0 w 101"/>
              <a:gd name="T7" fmla="*/ 333927 h 207"/>
              <a:gd name="T8" fmla="*/ 1886 w 101"/>
              <a:gd name="T9" fmla="*/ 309401 h 207"/>
              <a:gd name="T10" fmla="*/ 16975 w 101"/>
              <a:gd name="T11" fmla="*/ 275443 h 207"/>
              <a:gd name="T12" fmla="*/ 35837 w 101"/>
              <a:gd name="T13" fmla="*/ 252804 h 207"/>
              <a:gd name="T14" fmla="*/ 37723 w 101"/>
              <a:gd name="T15" fmla="*/ 173567 h 207"/>
              <a:gd name="T16" fmla="*/ 35837 w 101"/>
              <a:gd name="T17" fmla="*/ 88670 h 207"/>
              <a:gd name="T18" fmla="*/ 18861 w 101"/>
              <a:gd name="T19" fmla="*/ 81124 h 207"/>
              <a:gd name="T20" fmla="*/ 15089 w 101"/>
              <a:gd name="T21" fmla="*/ 60371 h 207"/>
              <a:gd name="T22" fmla="*/ 32064 w 101"/>
              <a:gd name="T23" fmla="*/ 49051 h 207"/>
              <a:gd name="T24" fmla="*/ 39609 w 101"/>
              <a:gd name="T25" fmla="*/ 28299 h 207"/>
              <a:gd name="T26" fmla="*/ 50926 w 101"/>
              <a:gd name="T27" fmla="*/ 1887 h 207"/>
              <a:gd name="T28" fmla="*/ 81104 w 101"/>
              <a:gd name="T29" fmla="*/ 0 h 207"/>
              <a:gd name="T30" fmla="*/ 109396 w 101"/>
              <a:gd name="T31" fmla="*/ 7546 h 207"/>
              <a:gd name="T32" fmla="*/ 126371 w 101"/>
              <a:gd name="T33" fmla="*/ 24526 h 207"/>
              <a:gd name="T34" fmla="*/ 145233 w 101"/>
              <a:gd name="T35" fmla="*/ 43392 h 207"/>
              <a:gd name="T36" fmla="*/ 156550 w 101"/>
              <a:gd name="T37" fmla="*/ 58484 h 207"/>
              <a:gd name="T38" fmla="*/ 149005 w 101"/>
              <a:gd name="T39" fmla="*/ 79237 h 207"/>
              <a:gd name="T40" fmla="*/ 149005 w 101"/>
              <a:gd name="T41" fmla="*/ 111309 h 207"/>
              <a:gd name="T42" fmla="*/ 149005 w 101"/>
              <a:gd name="T43" fmla="*/ 149041 h 207"/>
              <a:gd name="T44" fmla="*/ 147119 w 101"/>
              <a:gd name="T45" fmla="*/ 175453 h 207"/>
              <a:gd name="T46" fmla="*/ 150891 w 101"/>
              <a:gd name="T47" fmla="*/ 205639 h 207"/>
              <a:gd name="T48" fmla="*/ 158436 w 101"/>
              <a:gd name="T49" fmla="*/ 232051 h 207"/>
              <a:gd name="T50" fmla="*/ 177297 w 101"/>
              <a:gd name="T51" fmla="*/ 245257 h 207"/>
              <a:gd name="T52" fmla="*/ 190500 w 101"/>
              <a:gd name="T53" fmla="*/ 256577 h 207"/>
              <a:gd name="T54" fmla="*/ 177297 w 101"/>
              <a:gd name="T55" fmla="*/ 288649 h 207"/>
              <a:gd name="T56" fmla="*/ 177297 w 101"/>
              <a:gd name="T57" fmla="*/ 315061 h 207"/>
              <a:gd name="T58" fmla="*/ 165980 w 101"/>
              <a:gd name="T59" fmla="*/ 337700 h 207"/>
              <a:gd name="T60" fmla="*/ 158436 w 101"/>
              <a:gd name="T61" fmla="*/ 352793 h 207"/>
              <a:gd name="T62" fmla="*/ 147119 w 101"/>
              <a:gd name="T63" fmla="*/ 369772 h 207"/>
              <a:gd name="T64" fmla="*/ 133916 w 101"/>
              <a:gd name="T65" fmla="*/ 382979 h 207"/>
              <a:gd name="T66" fmla="*/ 118827 w 101"/>
              <a:gd name="T67" fmla="*/ 390525 h 207"/>
              <a:gd name="T68" fmla="*/ 98079 w 101"/>
              <a:gd name="T69" fmla="*/ 382979 h 207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101"/>
              <a:gd name="T106" fmla="*/ 0 h 207"/>
              <a:gd name="T107" fmla="*/ 101 w 101"/>
              <a:gd name="T108" fmla="*/ 207 h 207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101" h="207">
                <a:moveTo>
                  <a:pt x="52" y="203"/>
                </a:moveTo>
                <a:lnTo>
                  <a:pt x="34" y="190"/>
                </a:lnTo>
                <a:lnTo>
                  <a:pt x="22" y="185"/>
                </a:lnTo>
                <a:lnTo>
                  <a:pt x="0" y="177"/>
                </a:lnTo>
                <a:lnTo>
                  <a:pt x="1" y="164"/>
                </a:lnTo>
                <a:lnTo>
                  <a:pt x="9" y="146"/>
                </a:lnTo>
                <a:lnTo>
                  <a:pt x="19" y="134"/>
                </a:lnTo>
                <a:lnTo>
                  <a:pt x="20" y="92"/>
                </a:lnTo>
                <a:lnTo>
                  <a:pt x="19" y="47"/>
                </a:lnTo>
                <a:lnTo>
                  <a:pt x="10" y="43"/>
                </a:lnTo>
                <a:lnTo>
                  <a:pt x="8" y="32"/>
                </a:lnTo>
                <a:lnTo>
                  <a:pt x="17" y="26"/>
                </a:lnTo>
                <a:lnTo>
                  <a:pt x="21" y="15"/>
                </a:lnTo>
                <a:lnTo>
                  <a:pt x="27" y="1"/>
                </a:lnTo>
                <a:lnTo>
                  <a:pt x="43" y="0"/>
                </a:lnTo>
                <a:lnTo>
                  <a:pt x="58" y="4"/>
                </a:lnTo>
                <a:lnTo>
                  <a:pt x="67" y="13"/>
                </a:lnTo>
                <a:lnTo>
                  <a:pt x="77" y="23"/>
                </a:lnTo>
                <a:lnTo>
                  <a:pt x="83" y="31"/>
                </a:lnTo>
                <a:lnTo>
                  <a:pt x="79" y="42"/>
                </a:lnTo>
                <a:lnTo>
                  <a:pt x="79" y="59"/>
                </a:lnTo>
                <a:lnTo>
                  <a:pt x="79" y="79"/>
                </a:lnTo>
                <a:lnTo>
                  <a:pt x="78" y="93"/>
                </a:lnTo>
                <a:lnTo>
                  <a:pt x="80" y="109"/>
                </a:lnTo>
                <a:lnTo>
                  <a:pt x="84" y="123"/>
                </a:lnTo>
                <a:lnTo>
                  <a:pt x="94" y="130"/>
                </a:lnTo>
                <a:lnTo>
                  <a:pt x="101" y="136"/>
                </a:lnTo>
                <a:lnTo>
                  <a:pt x="94" y="153"/>
                </a:lnTo>
                <a:lnTo>
                  <a:pt x="94" y="167"/>
                </a:lnTo>
                <a:lnTo>
                  <a:pt x="88" y="179"/>
                </a:lnTo>
                <a:lnTo>
                  <a:pt x="84" y="187"/>
                </a:lnTo>
                <a:lnTo>
                  <a:pt x="78" y="196"/>
                </a:lnTo>
                <a:lnTo>
                  <a:pt x="71" y="203"/>
                </a:lnTo>
                <a:lnTo>
                  <a:pt x="63" y="207"/>
                </a:lnTo>
                <a:lnTo>
                  <a:pt x="52" y="203"/>
                </a:lnTo>
                <a:close/>
              </a:path>
            </a:pathLst>
          </a:custGeom>
          <a:solidFill>
            <a:srgbClr val="FFFFFF"/>
          </a:solidFill>
          <a:ln w="635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Freeform 46"/>
          <p:cNvSpPr>
            <a:spLocks noChangeAspect="1"/>
          </p:cNvSpPr>
          <p:nvPr/>
        </p:nvSpPr>
        <p:spPr bwMode="auto">
          <a:xfrm>
            <a:off x="3627438" y="3394075"/>
            <a:ext cx="871537" cy="1185863"/>
          </a:xfrm>
          <a:custGeom>
            <a:avLst/>
            <a:gdLst>
              <a:gd name="T0" fmla="*/ 203736 w 462"/>
              <a:gd name="T1" fmla="*/ 186943 h 628"/>
              <a:gd name="T2" fmla="*/ 275421 w 462"/>
              <a:gd name="T3" fmla="*/ 200161 h 628"/>
              <a:gd name="T4" fmla="*/ 313150 w 462"/>
              <a:gd name="T5" fmla="*/ 188831 h 628"/>
              <a:gd name="T6" fmla="*/ 411245 w 462"/>
              <a:gd name="T7" fmla="*/ 228486 h 628"/>
              <a:gd name="T8" fmla="*/ 405585 w 462"/>
              <a:gd name="T9" fmla="*/ 169948 h 628"/>
              <a:gd name="T10" fmla="*/ 375402 w 462"/>
              <a:gd name="T11" fmla="*/ 100081 h 628"/>
              <a:gd name="T12" fmla="*/ 377289 w 462"/>
              <a:gd name="T13" fmla="*/ 24548 h 628"/>
              <a:gd name="T14" fmla="*/ 415018 w 462"/>
              <a:gd name="T15" fmla="*/ 30213 h 628"/>
              <a:gd name="T16" fmla="*/ 481043 w 462"/>
              <a:gd name="T17" fmla="*/ 101969 h 628"/>
              <a:gd name="T18" fmla="*/ 573479 w 462"/>
              <a:gd name="T19" fmla="*/ 132182 h 628"/>
              <a:gd name="T20" fmla="*/ 613094 w 462"/>
              <a:gd name="T21" fmla="*/ 166172 h 628"/>
              <a:gd name="T22" fmla="*/ 720622 w 462"/>
              <a:gd name="T23" fmla="*/ 130294 h 628"/>
              <a:gd name="T24" fmla="*/ 826262 w 462"/>
              <a:gd name="T25" fmla="*/ 215268 h 628"/>
              <a:gd name="T26" fmla="*/ 856445 w 462"/>
              <a:gd name="T27" fmla="*/ 277582 h 628"/>
              <a:gd name="T28" fmla="*/ 805511 w 462"/>
              <a:gd name="T29" fmla="*/ 385216 h 628"/>
              <a:gd name="T30" fmla="*/ 852673 w 462"/>
              <a:gd name="T31" fmla="*/ 515510 h 628"/>
              <a:gd name="T32" fmla="*/ 856445 w 462"/>
              <a:gd name="T33" fmla="*/ 609925 h 628"/>
              <a:gd name="T34" fmla="*/ 845127 w 462"/>
              <a:gd name="T35" fmla="*/ 687346 h 628"/>
              <a:gd name="T36" fmla="*/ 801739 w 462"/>
              <a:gd name="T37" fmla="*/ 660910 h 628"/>
              <a:gd name="T38" fmla="*/ 758350 w 462"/>
              <a:gd name="T39" fmla="*/ 694899 h 628"/>
              <a:gd name="T40" fmla="*/ 684779 w 462"/>
              <a:gd name="T41" fmla="*/ 732666 h 628"/>
              <a:gd name="T42" fmla="*/ 611208 w 462"/>
              <a:gd name="T43" fmla="*/ 777985 h 628"/>
              <a:gd name="T44" fmla="*/ 616867 w 462"/>
              <a:gd name="T45" fmla="*/ 862959 h 628"/>
              <a:gd name="T46" fmla="*/ 656482 w 462"/>
              <a:gd name="T47" fmla="*/ 919609 h 628"/>
              <a:gd name="T48" fmla="*/ 716849 w 462"/>
              <a:gd name="T49" fmla="*/ 968705 h 628"/>
              <a:gd name="T50" fmla="*/ 726281 w 462"/>
              <a:gd name="T51" fmla="*/ 1031019 h 628"/>
              <a:gd name="T52" fmla="*/ 631959 w 462"/>
              <a:gd name="T53" fmla="*/ 1076339 h 628"/>
              <a:gd name="T54" fmla="*/ 647050 w 462"/>
              <a:gd name="T55" fmla="*/ 1149983 h 628"/>
              <a:gd name="T56" fmla="*/ 618754 w 462"/>
              <a:gd name="T57" fmla="*/ 1155648 h 628"/>
              <a:gd name="T58" fmla="*/ 554615 w 462"/>
              <a:gd name="T59" fmla="*/ 1136765 h 628"/>
              <a:gd name="T60" fmla="*/ 475384 w 462"/>
              <a:gd name="T61" fmla="*/ 1163201 h 628"/>
              <a:gd name="T62" fmla="*/ 424450 w 462"/>
              <a:gd name="T63" fmla="*/ 1176419 h 628"/>
              <a:gd name="T64" fmla="*/ 384835 w 462"/>
              <a:gd name="T65" fmla="*/ 1149983 h 628"/>
              <a:gd name="T66" fmla="*/ 294285 w 462"/>
              <a:gd name="T67" fmla="*/ 1144318 h 628"/>
              <a:gd name="T68" fmla="*/ 252784 w 462"/>
              <a:gd name="T69" fmla="*/ 1095222 h 628"/>
              <a:gd name="T70" fmla="*/ 194304 w 462"/>
              <a:gd name="T71" fmla="*/ 1091445 h 628"/>
              <a:gd name="T72" fmla="*/ 105641 w 462"/>
              <a:gd name="T73" fmla="*/ 1117882 h 628"/>
              <a:gd name="T74" fmla="*/ 107527 w 462"/>
              <a:gd name="T75" fmla="*/ 1040461 h 628"/>
              <a:gd name="T76" fmla="*/ 145256 w 462"/>
              <a:gd name="T77" fmla="*/ 981923 h 628"/>
              <a:gd name="T78" fmla="*/ 158461 w 462"/>
              <a:gd name="T79" fmla="*/ 893172 h 628"/>
              <a:gd name="T80" fmla="*/ 60366 w 462"/>
              <a:gd name="T81" fmla="*/ 849741 h 628"/>
              <a:gd name="T82" fmla="*/ 20751 w 462"/>
              <a:gd name="T83" fmla="*/ 772320 h 628"/>
              <a:gd name="T84" fmla="*/ 16978 w 462"/>
              <a:gd name="T85" fmla="*/ 659021 h 628"/>
              <a:gd name="T86" fmla="*/ 0 w 462"/>
              <a:gd name="T87" fmla="*/ 564606 h 628"/>
              <a:gd name="T88" fmla="*/ 45275 w 462"/>
              <a:gd name="T89" fmla="*/ 483408 h 628"/>
              <a:gd name="T90" fmla="*/ 90549 w 462"/>
              <a:gd name="T91" fmla="*/ 460748 h 628"/>
              <a:gd name="T92" fmla="*/ 152802 w 462"/>
              <a:gd name="T93" fmla="*/ 379551 h 628"/>
              <a:gd name="T94" fmla="*/ 158461 w 462"/>
              <a:gd name="T95" fmla="*/ 343673 h 628"/>
              <a:gd name="T96" fmla="*/ 194304 w 462"/>
              <a:gd name="T97" fmla="*/ 234151 h 628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462"/>
              <a:gd name="T148" fmla="*/ 0 h 628"/>
              <a:gd name="T149" fmla="*/ 462 w 462"/>
              <a:gd name="T150" fmla="*/ 628 h 628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462" h="628">
                <a:moveTo>
                  <a:pt x="103" y="124"/>
                </a:moveTo>
                <a:lnTo>
                  <a:pt x="118" y="114"/>
                </a:lnTo>
                <a:lnTo>
                  <a:pt x="108" y="99"/>
                </a:lnTo>
                <a:lnTo>
                  <a:pt x="120" y="92"/>
                </a:lnTo>
                <a:lnTo>
                  <a:pt x="136" y="91"/>
                </a:lnTo>
                <a:lnTo>
                  <a:pt x="146" y="106"/>
                </a:lnTo>
                <a:lnTo>
                  <a:pt x="157" y="123"/>
                </a:lnTo>
                <a:lnTo>
                  <a:pt x="170" y="111"/>
                </a:lnTo>
                <a:lnTo>
                  <a:pt x="166" y="100"/>
                </a:lnTo>
                <a:lnTo>
                  <a:pt x="178" y="91"/>
                </a:lnTo>
                <a:lnTo>
                  <a:pt x="197" y="105"/>
                </a:lnTo>
                <a:lnTo>
                  <a:pt x="218" y="121"/>
                </a:lnTo>
                <a:lnTo>
                  <a:pt x="228" y="128"/>
                </a:lnTo>
                <a:lnTo>
                  <a:pt x="236" y="109"/>
                </a:lnTo>
                <a:lnTo>
                  <a:pt x="215" y="90"/>
                </a:lnTo>
                <a:lnTo>
                  <a:pt x="203" y="79"/>
                </a:lnTo>
                <a:lnTo>
                  <a:pt x="186" y="71"/>
                </a:lnTo>
                <a:lnTo>
                  <a:pt x="199" y="53"/>
                </a:lnTo>
                <a:lnTo>
                  <a:pt x="185" y="42"/>
                </a:lnTo>
                <a:lnTo>
                  <a:pt x="200" y="28"/>
                </a:lnTo>
                <a:lnTo>
                  <a:pt x="200" y="13"/>
                </a:lnTo>
                <a:lnTo>
                  <a:pt x="204" y="0"/>
                </a:lnTo>
                <a:lnTo>
                  <a:pt x="211" y="3"/>
                </a:lnTo>
                <a:lnTo>
                  <a:pt x="220" y="16"/>
                </a:lnTo>
                <a:lnTo>
                  <a:pt x="235" y="18"/>
                </a:lnTo>
                <a:lnTo>
                  <a:pt x="248" y="30"/>
                </a:lnTo>
                <a:lnTo>
                  <a:pt x="255" y="54"/>
                </a:lnTo>
                <a:lnTo>
                  <a:pt x="263" y="65"/>
                </a:lnTo>
                <a:lnTo>
                  <a:pt x="295" y="61"/>
                </a:lnTo>
                <a:lnTo>
                  <a:pt x="304" y="70"/>
                </a:lnTo>
                <a:lnTo>
                  <a:pt x="292" y="84"/>
                </a:lnTo>
                <a:lnTo>
                  <a:pt x="302" y="97"/>
                </a:lnTo>
                <a:lnTo>
                  <a:pt x="325" y="88"/>
                </a:lnTo>
                <a:lnTo>
                  <a:pt x="345" y="78"/>
                </a:lnTo>
                <a:lnTo>
                  <a:pt x="374" y="70"/>
                </a:lnTo>
                <a:lnTo>
                  <a:pt x="382" y="69"/>
                </a:lnTo>
                <a:lnTo>
                  <a:pt x="405" y="92"/>
                </a:lnTo>
                <a:lnTo>
                  <a:pt x="422" y="101"/>
                </a:lnTo>
                <a:lnTo>
                  <a:pt x="438" y="114"/>
                </a:lnTo>
                <a:lnTo>
                  <a:pt x="455" y="133"/>
                </a:lnTo>
                <a:lnTo>
                  <a:pt x="462" y="149"/>
                </a:lnTo>
                <a:lnTo>
                  <a:pt x="454" y="147"/>
                </a:lnTo>
                <a:lnTo>
                  <a:pt x="439" y="167"/>
                </a:lnTo>
                <a:lnTo>
                  <a:pt x="430" y="187"/>
                </a:lnTo>
                <a:lnTo>
                  <a:pt x="427" y="204"/>
                </a:lnTo>
                <a:lnTo>
                  <a:pt x="432" y="227"/>
                </a:lnTo>
                <a:lnTo>
                  <a:pt x="442" y="249"/>
                </a:lnTo>
                <a:lnTo>
                  <a:pt x="452" y="273"/>
                </a:lnTo>
                <a:lnTo>
                  <a:pt x="445" y="283"/>
                </a:lnTo>
                <a:lnTo>
                  <a:pt x="449" y="299"/>
                </a:lnTo>
                <a:lnTo>
                  <a:pt x="454" y="323"/>
                </a:lnTo>
                <a:lnTo>
                  <a:pt x="462" y="342"/>
                </a:lnTo>
                <a:lnTo>
                  <a:pt x="459" y="359"/>
                </a:lnTo>
                <a:lnTo>
                  <a:pt x="448" y="364"/>
                </a:lnTo>
                <a:lnTo>
                  <a:pt x="438" y="361"/>
                </a:lnTo>
                <a:lnTo>
                  <a:pt x="437" y="344"/>
                </a:lnTo>
                <a:lnTo>
                  <a:pt x="425" y="350"/>
                </a:lnTo>
                <a:lnTo>
                  <a:pt x="425" y="363"/>
                </a:lnTo>
                <a:lnTo>
                  <a:pt x="416" y="368"/>
                </a:lnTo>
                <a:lnTo>
                  <a:pt x="402" y="368"/>
                </a:lnTo>
                <a:lnTo>
                  <a:pt x="391" y="373"/>
                </a:lnTo>
                <a:lnTo>
                  <a:pt x="377" y="378"/>
                </a:lnTo>
                <a:lnTo>
                  <a:pt x="363" y="388"/>
                </a:lnTo>
                <a:lnTo>
                  <a:pt x="349" y="395"/>
                </a:lnTo>
                <a:lnTo>
                  <a:pt x="341" y="406"/>
                </a:lnTo>
                <a:lnTo>
                  <a:pt x="324" y="412"/>
                </a:lnTo>
                <a:lnTo>
                  <a:pt x="325" y="424"/>
                </a:lnTo>
                <a:lnTo>
                  <a:pt x="323" y="436"/>
                </a:lnTo>
                <a:lnTo>
                  <a:pt x="327" y="457"/>
                </a:lnTo>
                <a:lnTo>
                  <a:pt x="338" y="472"/>
                </a:lnTo>
                <a:lnTo>
                  <a:pt x="346" y="481"/>
                </a:lnTo>
                <a:lnTo>
                  <a:pt x="348" y="487"/>
                </a:lnTo>
                <a:lnTo>
                  <a:pt x="359" y="495"/>
                </a:lnTo>
                <a:lnTo>
                  <a:pt x="370" y="503"/>
                </a:lnTo>
                <a:lnTo>
                  <a:pt x="380" y="513"/>
                </a:lnTo>
                <a:lnTo>
                  <a:pt x="386" y="525"/>
                </a:lnTo>
                <a:lnTo>
                  <a:pt x="391" y="532"/>
                </a:lnTo>
                <a:lnTo>
                  <a:pt x="385" y="546"/>
                </a:lnTo>
                <a:lnTo>
                  <a:pt x="367" y="560"/>
                </a:lnTo>
                <a:lnTo>
                  <a:pt x="345" y="569"/>
                </a:lnTo>
                <a:lnTo>
                  <a:pt x="335" y="570"/>
                </a:lnTo>
                <a:lnTo>
                  <a:pt x="331" y="587"/>
                </a:lnTo>
                <a:lnTo>
                  <a:pt x="339" y="595"/>
                </a:lnTo>
                <a:lnTo>
                  <a:pt x="343" y="609"/>
                </a:lnTo>
                <a:lnTo>
                  <a:pt x="342" y="619"/>
                </a:lnTo>
                <a:lnTo>
                  <a:pt x="334" y="621"/>
                </a:lnTo>
                <a:lnTo>
                  <a:pt x="328" y="612"/>
                </a:lnTo>
                <a:lnTo>
                  <a:pt x="320" y="605"/>
                </a:lnTo>
                <a:lnTo>
                  <a:pt x="306" y="602"/>
                </a:lnTo>
                <a:lnTo>
                  <a:pt x="294" y="602"/>
                </a:lnTo>
                <a:lnTo>
                  <a:pt x="286" y="614"/>
                </a:lnTo>
                <a:lnTo>
                  <a:pt x="268" y="613"/>
                </a:lnTo>
                <a:lnTo>
                  <a:pt x="252" y="616"/>
                </a:lnTo>
                <a:lnTo>
                  <a:pt x="246" y="624"/>
                </a:lnTo>
                <a:lnTo>
                  <a:pt x="236" y="628"/>
                </a:lnTo>
                <a:lnTo>
                  <a:pt x="225" y="623"/>
                </a:lnTo>
                <a:lnTo>
                  <a:pt x="223" y="618"/>
                </a:lnTo>
                <a:lnTo>
                  <a:pt x="216" y="610"/>
                </a:lnTo>
                <a:lnTo>
                  <a:pt x="204" y="609"/>
                </a:lnTo>
                <a:lnTo>
                  <a:pt x="189" y="609"/>
                </a:lnTo>
                <a:lnTo>
                  <a:pt x="168" y="606"/>
                </a:lnTo>
                <a:lnTo>
                  <a:pt x="156" y="606"/>
                </a:lnTo>
                <a:lnTo>
                  <a:pt x="149" y="597"/>
                </a:lnTo>
                <a:lnTo>
                  <a:pt x="144" y="589"/>
                </a:lnTo>
                <a:lnTo>
                  <a:pt x="134" y="580"/>
                </a:lnTo>
                <a:lnTo>
                  <a:pt x="117" y="592"/>
                </a:lnTo>
                <a:lnTo>
                  <a:pt x="115" y="581"/>
                </a:lnTo>
                <a:lnTo>
                  <a:pt x="103" y="578"/>
                </a:lnTo>
                <a:lnTo>
                  <a:pt x="83" y="600"/>
                </a:lnTo>
                <a:lnTo>
                  <a:pt x="68" y="600"/>
                </a:lnTo>
                <a:lnTo>
                  <a:pt x="56" y="592"/>
                </a:lnTo>
                <a:lnTo>
                  <a:pt x="47" y="590"/>
                </a:lnTo>
                <a:lnTo>
                  <a:pt x="47" y="570"/>
                </a:lnTo>
                <a:lnTo>
                  <a:pt x="57" y="551"/>
                </a:lnTo>
                <a:lnTo>
                  <a:pt x="62" y="542"/>
                </a:lnTo>
                <a:lnTo>
                  <a:pt x="72" y="530"/>
                </a:lnTo>
                <a:lnTo>
                  <a:pt x="77" y="520"/>
                </a:lnTo>
                <a:lnTo>
                  <a:pt x="81" y="508"/>
                </a:lnTo>
                <a:lnTo>
                  <a:pt x="103" y="479"/>
                </a:lnTo>
                <a:lnTo>
                  <a:pt x="84" y="473"/>
                </a:lnTo>
                <a:lnTo>
                  <a:pt x="67" y="467"/>
                </a:lnTo>
                <a:lnTo>
                  <a:pt x="52" y="461"/>
                </a:lnTo>
                <a:lnTo>
                  <a:pt x="32" y="450"/>
                </a:lnTo>
                <a:lnTo>
                  <a:pt x="19" y="438"/>
                </a:lnTo>
                <a:lnTo>
                  <a:pt x="7" y="426"/>
                </a:lnTo>
                <a:lnTo>
                  <a:pt x="11" y="409"/>
                </a:lnTo>
                <a:lnTo>
                  <a:pt x="17" y="389"/>
                </a:lnTo>
                <a:lnTo>
                  <a:pt x="12" y="368"/>
                </a:lnTo>
                <a:lnTo>
                  <a:pt x="9" y="349"/>
                </a:lnTo>
                <a:lnTo>
                  <a:pt x="7" y="335"/>
                </a:lnTo>
                <a:lnTo>
                  <a:pt x="7" y="318"/>
                </a:lnTo>
                <a:lnTo>
                  <a:pt x="0" y="299"/>
                </a:lnTo>
                <a:lnTo>
                  <a:pt x="14" y="289"/>
                </a:lnTo>
                <a:lnTo>
                  <a:pt x="31" y="272"/>
                </a:lnTo>
                <a:lnTo>
                  <a:pt x="24" y="256"/>
                </a:lnTo>
                <a:lnTo>
                  <a:pt x="17" y="246"/>
                </a:lnTo>
                <a:lnTo>
                  <a:pt x="34" y="232"/>
                </a:lnTo>
                <a:lnTo>
                  <a:pt x="48" y="244"/>
                </a:lnTo>
                <a:lnTo>
                  <a:pt x="60" y="235"/>
                </a:lnTo>
                <a:lnTo>
                  <a:pt x="74" y="219"/>
                </a:lnTo>
                <a:lnTo>
                  <a:pt x="81" y="201"/>
                </a:lnTo>
                <a:lnTo>
                  <a:pt x="67" y="191"/>
                </a:lnTo>
                <a:lnTo>
                  <a:pt x="70" y="176"/>
                </a:lnTo>
                <a:lnTo>
                  <a:pt x="84" y="182"/>
                </a:lnTo>
                <a:lnTo>
                  <a:pt x="92" y="167"/>
                </a:lnTo>
                <a:lnTo>
                  <a:pt x="102" y="145"/>
                </a:lnTo>
                <a:lnTo>
                  <a:pt x="103" y="124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 w="63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Freeform 45"/>
          <p:cNvSpPr>
            <a:spLocks noChangeAspect="1"/>
          </p:cNvSpPr>
          <p:nvPr/>
        </p:nvSpPr>
        <p:spPr bwMode="auto">
          <a:xfrm>
            <a:off x="2941638" y="5099050"/>
            <a:ext cx="38100" cy="38100"/>
          </a:xfrm>
          <a:custGeom>
            <a:avLst/>
            <a:gdLst>
              <a:gd name="T0" fmla="*/ 38100 w 20"/>
              <a:gd name="T1" fmla="*/ 17145 h 20"/>
              <a:gd name="T2" fmla="*/ 22860 w 20"/>
              <a:gd name="T3" fmla="*/ 38100 h 20"/>
              <a:gd name="T4" fmla="*/ 0 w 20"/>
              <a:gd name="T5" fmla="*/ 0 h 20"/>
              <a:gd name="T6" fmla="*/ 22860 w 20"/>
              <a:gd name="T7" fmla="*/ 0 h 20"/>
              <a:gd name="T8" fmla="*/ 36195 w 20"/>
              <a:gd name="T9" fmla="*/ 5715 h 20"/>
              <a:gd name="T10" fmla="*/ 38100 w 20"/>
              <a:gd name="T11" fmla="*/ 17145 h 2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0"/>
              <a:gd name="T19" fmla="*/ 0 h 20"/>
              <a:gd name="T20" fmla="*/ 20 w 20"/>
              <a:gd name="T21" fmla="*/ 20 h 2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0" h="20">
                <a:moveTo>
                  <a:pt x="20" y="9"/>
                </a:moveTo>
                <a:lnTo>
                  <a:pt x="12" y="20"/>
                </a:lnTo>
                <a:lnTo>
                  <a:pt x="0" y="0"/>
                </a:lnTo>
                <a:lnTo>
                  <a:pt x="12" y="0"/>
                </a:lnTo>
                <a:lnTo>
                  <a:pt x="19" y="3"/>
                </a:lnTo>
                <a:lnTo>
                  <a:pt x="20" y="9"/>
                </a:lnTo>
                <a:close/>
              </a:path>
            </a:pathLst>
          </a:custGeom>
          <a:solidFill>
            <a:srgbClr val="FFFFFF"/>
          </a:solidFill>
          <a:ln w="63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Freeform 43"/>
          <p:cNvSpPr>
            <a:spLocks noChangeAspect="1"/>
          </p:cNvSpPr>
          <p:nvPr/>
        </p:nvSpPr>
        <p:spPr bwMode="auto">
          <a:xfrm>
            <a:off x="3984625" y="4367213"/>
            <a:ext cx="701675" cy="379412"/>
          </a:xfrm>
          <a:custGeom>
            <a:avLst/>
            <a:gdLst>
              <a:gd name="T0" fmla="*/ 5659 w 372"/>
              <a:gd name="T1" fmla="*/ 192537 h 201"/>
              <a:gd name="T2" fmla="*/ 5659 w 372"/>
              <a:gd name="T3" fmla="*/ 234065 h 201"/>
              <a:gd name="T4" fmla="*/ 28293 w 372"/>
              <a:gd name="T5" fmla="*/ 269930 h 201"/>
              <a:gd name="T6" fmla="*/ 56587 w 372"/>
              <a:gd name="T7" fmla="*/ 303907 h 201"/>
              <a:gd name="T8" fmla="*/ 107515 w 372"/>
              <a:gd name="T9" fmla="*/ 283143 h 201"/>
              <a:gd name="T10" fmla="*/ 158443 w 372"/>
              <a:gd name="T11" fmla="*/ 247279 h 201"/>
              <a:gd name="T12" fmla="*/ 199940 w 372"/>
              <a:gd name="T13" fmla="*/ 288806 h 201"/>
              <a:gd name="T14" fmla="*/ 254640 w 372"/>
              <a:gd name="T15" fmla="*/ 313345 h 201"/>
              <a:gd name="T16" fmla="*/ 303682 w 372"/>
              <a:gd name="T17" fmla="*/ 320896 h 201"/>
              <a:gd name="T18" fmla="*/ 350838 w 372"/>
              <a:gd name="T19" fmla="*/ 328446 h 201"/>
              <a:gd name="T20" fmla="*/ 413083 w 372"/>
              <a:gd name="T21" fmla="*/ 343547 h 201"/>
              <a:gd name="T22" fmla="*/ 450807 w 372"/>
              <a:gd name="T23" fmla="*/ 364311 h 201"/>
              <a:gd name="T24" fmla="*/ 477214 w 372"/>
              <a:gd name="T25" fmla="*/ 373749 h 201"/>
              <a:gd name="T26" fmla="*/ 490418 w 372"/>
              <a:gd name="T27" fmla="*/ 337884 h 201"/>
              <a:gd name="T28" fmla="*/ 526256 w 372"/>
              <a:gd name="T29" fmla="*/ 335997 h 201"/>
              <a:gd name="T30" fmla="*/ 550777 w 372"/>
              <a:gd name="T31" fmla="*/ 351098 h 201"/>
              <a:gd name="T32" fmla="*/ 573412 w 372"/>
              <a:gd name="T33" fmla="*/ 345435 h 201"/>
              <a:gd name="T34" fmla="*/ 601705 w 372"/>
              <a:gd name="T35" fmla="*/ 324671 h 201"/>
              <a:gd name="T36" fmla="*/ 594160 w 372"/>
              <a:gd name="T37" fmla="*/ 300132 h 201"/>
              <a:gd name="T38" fmla="*/ 618681 w 372"/>
              <a:gd name="T39" fmla="*/ 275593 h 201"/>
              <a:gd name="T40" fmla="*/ 646975 w 372"/>
              <a:gd name="T41" fmla="*/ 230290 h 201"/>
              <a:gd name="T42" fmla="*/ 618681 w 372"/>
              <a:gd name="T43" fmla="*/ 215189 h 201"/>
              <a:gd name="T44" fmla="*/ 637543 w 372"/>
              <a:gd name="T45" fmla="*/ 177436 h 201"/>
              <a:gd name="T46" fmla="*/ 682813 w 372"/>
              <a:gd name="T47" fmla="*/ 175549 h 201"/>
              <a:gd name="T48" fmla="*/ 684699 w 372"/>
              <a:gd name="T49" fmla="*/ 141572 h 201"/>
              <a:gd name="T50" fmla="*/ 699789 w 372"/>
              <a:gd name="T51" fmla="*/ 94381 h 201"/>
              <a:gd name="T52" fmla="*/ 690358 w 372"/>
              <a:gd name="T53" fmla="*/ 49078 h 201"/>
              <a:gd name="T54" fmla="*/ 631885 w 372"/>
              <a:gd name="T55" fmla="*/ 26427 h 201"/>
              <a:gd name="T56" fmla="*/ 580957 w 372"/>
              <a:gd name="T57" fmla="*/ 11326 h 201"/>
              <a:gd name="T58" fmla="*/ 522484 w 372"/>
              <a:gd name="T59" fmla="*/ 1888 h 201"/>
              <a:gd name="T60" fmla="*/ 477214 w 372"/>
              <a:gd name="T61" fmla="*/ 28314 h 201"/>
              <a:gd name="T62" fmla="*/ 439490 w 372"/>
              <a:gd name="T63" fmla="*/ 45303 h 201"/>
              <a:gd name="T64" fmla="*/ 390448 w 372"/>
              <a:gd name="T65" fmla="*/ 47191 h 201"/>
              <a:gd name="T66" fmla="*/ 369700 w 372"/>
              <a:gd name="T67" fmla="*/ 56629 h 201"/>
              <a:gd name="T68" fmla="*/ 294251 w 372"/>
              <a:gd name="T69" fmla="*/ 100044 h 201"/>
              <a:gd name="T70" fmla="*/ 267844 w 372"/>
              <a:gd name="T71" fmla="*/ 134021 h 201"/>
              <a:gd name="T72" fmla="*/ 290478 w 372"/>
              <a:gd name="T73" fmla="*/ 175549 h 201"/>
              <a:gd name="T74" fmla="*/ 273502 w 372"/>
              <a:gd name="T75" fmla="*/ 198200 h 201"/>
              <a:gd name="T76" fmla="*/ 247095 w 372"/>
              <a:gd name="T77" fmla="*/ 167998 h 201"/>
              <a:gd name="T78" fmla="*/ 198053 w 372"/>
              <a:gd name="T79" fmla="*/ 162335 h 201"/>
              <a:gd name="T80" fmla="*/ 149012 w 372"/>
              <a:gd name="T81" fmla="*/ 183099 h 201"/>
              <a:gd name="T82" fmla="*/ 107515 w 372"/>
              <a:gd name="T83" fmla="*/ 203863 h 201"/>
              <a:gd name="T84" fmla="*/ 67904 w 372"/>
              <a:gd name="T85" fmla="*/ 201976 h 201"/>
              <a:gd name="T86" fmla="*/ 50928 w 372"/>
              <a:gd name="T87" fmla="*/ 177436 h 201"/>
              <a:gd name="T88" fmla="*/ 0 w 372"/>
              <a:gd name="T89" fmla="*/ 175549 h 201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372"/>
              <a:gd name="T136" fmla="*/ 0 h 201"/>
              <a:gd name="T137" fmla="*/ 372 w 372"/>
              <a:gd name="T138" fmla="*/ 201 h 201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372" h="201">
                <a:moveTo>
                  <a:pt x="0" y="93"/>
                </a:moveTo>
                <a:lnTo>
                  <a:pt x="3" y="102"/>
                </a:lnTo>
                <a:lnTo>
                  <a:pt x="7" y="112"/>
                </a:lnTo>
                <a:lnTo>
                  <a:pt x="3" y="124"/>
                </a:lnTo>
                <a:lnTo>
                  <a:pt x="10" y="132"/>
                </a:lnTo>
                <a:lnTo>
                  <a:pt x="15" y="143"/>
                </a:lnTo>
                <a:lnTo>
                  <a:pt x="20" y="148"/>
                </a:lnTo>
                <a:lnTo>
                  <a:pt x="30" y="161"/>
                </a:lnTo>
                <a:lnTo>
                  <a:pt x="47" y="158"/>
                </a:lnTo>
                <a:lnTo>
                  <a:pt x="57" y="150"/>
                </a:lnTo>
                <a:lnTo>
                  <a:pt x="66" y="138"/>
                </a:lnTo>
                <a:lnTo>
                  <a:pt x="84" y="131"/>
                </a:lnTo>
                <a:lnTo>
                  <a:pt x="98" y="136"/>
                </a:lnTo>
                <a:lnTo>
                  <a:pt x="106" y="153"/>
                </a:lnTo>
                <a:lnTo>
                  <a:pt x="118" y="161"/>
                </a:lnTo>
                <a:lnTo>
                  <a:pt x="135" y="166"/>
                </a:lnTo>
                <a:lnTo>
                  <a:pt x="148" y="169"/>
                </a:lnTo>
                <a:lnTo>
                  <a:pt x="161" y="170"/>
                </a:lnTo>
                <a:lnTo>
                  <a:pt x="178" y="174"/>
                </a:lnTo>
                <a:lnTo>
                  <a:pt x="186" y="174"/>
                </a:lnTo>
                <a:lnTo>
                  <a:pt x="205" y="177"/>
                </a:lnTo>
                <a:lnTo>
                  <a:pt x="219" y="182"/>
                </a:lnTo>
                <a:lnTo>
                  <a:pt x="231" y="184"/>
                </a:lnTo>
                <a:lnTo>
                  <a:pt x="239" y="193"/>
                </a:lnTo>
                <a:lnTo>
                  <a:pt x="246" y="201"/>
                </a:lnTo>
                <a:lnTo>
                  <a:pt x="253" y="198"/>
                </a:lnTo>
                <a:lnTo>
                  <a:pt x="255" y="186"/>
                </a:lnTo>
                <a:lnTo>
                  <a:pt x="260" y="179"/>
                </a:lnTo>
                <a:lnTo>
                  <a:pt x="270" y="178"/>
                </a:lnTo>
                <a:lnTo>
                  <a:pt x="279" y="178"/>
                </a:lnTo>
                <a:lnTo>
                  <a:pt x="288" y="179"/>
                </a:lnTo>
                <a:lnTo>
                  <a:pt x="292" y="186"/>
                </a:lnTo>
                <a:lnTo>
                  <a:pt x="301" y="193"/>
                </a:lnTo>
                <a:lnTo>
                  <a:pt x="304" y="183"/>
                </a:lnTo>
                <a:lnTo>
                  <a:pt x="310" y="172"/>
                </a:lnTo>
                <a:lnTo>
                  <a:pt x="319" y="172"/>
                </a:lnTo>
                <a:lnTo>
                  <a:pt x="314" y="167"/>
                </a:lnTo>
                <a:lnTo>
                  <a:pt x="315" y="159"/>
                </a:lnTo>
                <a:lnTo>
                  <a:pt x="322" y="154"/>
                </a:lnTo>
                <a:lnTo>
                  <a:pt x="328" y="146"/>
                </a:lnTo>
                <a:lnTo>
                  <a:pt x="337" y="132"/>
                </a:lnTo>
                <a:lnTo>
                  <a:pt x="343" y="122"/>
                </a:lnTo>
                <a:lnTo>
                  <a:pt x="333" y="119"/>
                </a:lnTo>
                <a:lnTo>
                  <a:pt x="328" y="114"/>
                </a:lnTo>
                <a:lnTo>
                  <a:pt x="328" y="99"/>
                </a:lnTo>
                <a:lnTo>
                  <a:pt x="338" y="94"/>
                </a:lnTo>
                <a:lnTo>
                  <a:pt x="350" y="94"/>
                </a:lnTo>
                <a:lnTo>
                  <a:pt x="362" y="93"/>
                </a:lnTo>
                <a:lnTo>
                  <a:pt x="363" y="86"/>
                </a:lnTo>
                <a:lnTo>
                  <a:pt x="363" y="75"/>
                </a:lnTo>
                <a:lnTo>
                  <a:pt x="372" y="72"/>
                </a:lnTo>
                <a:lnTo>
                  <a:pt x="371" y="50"/>
                </a:lnTo>
                <a:lnTo>
                  <a:pt x="367" y="40"/>
                </a:lnTo>
                <a:lnTo>
                  <a:pt x="366" y="26"/>
                </a:lnTo>
                <a:lnTo>
                  <a:pt x="355" y="20"/>
                </a:lnTo>
                <a:lnTo>
                  <a:pt x="335" y="14"/>
                </a:lnTo>
                <a:lnTo>
                  <a:pt x="323" y="11"/>
                </a:lnTo>
                <a:lnTo>
                  <a:pt x="308" y="6"/>
                </a:lnTo>
                <a:lnTo>
                  <a:pt x="298" y="2"/>
                </a:lnTo>
                <a:lnTo>
                  <a:pt x="277" y="1"/>
                </a:lnTo>
                <a:lnTo>
                  <a:pt x="262" y="0"/>
                </a:lnTo>
                <a:lnTo>
                  <a:pt x="253" y="15"/>
                </a:lnTo>
                <a:lnTo>
                  <a:pt x="244" y="24"/>
                </a:lnTo>
                <a:lnTo>
                  <a:pt x="233" y="24"/>
                </a:lnTo>
                <a:lnTo>
                  <a:pt x="219" y="25"/>
                </a:lnTo>
                <a:lnTo>
                  <a:pt x="207" y="25"/>
                </a:lnTo>
                <a:lnTo>
                  <a:pt x="202" y="16"/>
                </a:lnTo>
                <a:lnTo>
                  <a:pt x="196" y="30"/>
                </a:lnTo>
                <a:lnTo>
                  <a:pt x="178" y="44"/>
                </a:lnTo>
                <a:lnTo>
                  <a:pt x="156" y="53"/>
                </a:lnTo>
                <a:lnTo>
                  <a:pt x="146" y="54"/>
                </a:lnTo>
                <a:lnTo>
                  <a:pt x="142" y="71"/>
                </a:lnTo>
                <a:lnTo>
                  <a:pt x="150" y="79"/>
                </a:lnTo>
                <a:lnTo>
                  <a:pt x="154" y="93"/>
                </a:lnTo>
                <a:lnTo>
                  <a:pt x="153" y="103"/>
                </a:lnTo>
                <a:lnTo>
                  <a:pt x="145" y="105"/>
                </a:lnTo>
                <a:lnTo>
                  <a:pt x="139" y="96"/>
                </a:lnTo>
                <a:lnTo>
                  <a:pt x="131" y="89"/>
                </a:lnTo>
                <a:lnTo>
                  <a:pt x="117" y="86"/>
                </a:lnTo>
                <a:lnTo>
                  <a:pt x="105" y="86"/>
                </a:lnTo>
                <a:lnTo>
                  <a:pt x="97" y="98"/>
                </a:lnTo>
                <a:lnTo>
                  <a:pt x="79" y="97"/>
                </a:lnTo>
                <a:lnTo>
                  <a:pt x="63" y="100"/>
                </a:lnTo>
                <a:lnTo>
                  <a:pt x="57" y="108"/>
                </a:lnTo>
                <a:lnTo>
                  <a:pt x="47" y="112"/>
                </a:lnTo>
                <a:lnTo>
                  <a:pt x="36" y="107"/>
                </a:lnTo>
                <a:lnTo>
                  <a:pt x="34" y="102"/>
                </a:lnTo>
                <a:lnTo>
                  <a:pt x="27" y="94"/>
                </a:lnTo>
                <a:lnTo>
                  <a:pt x="15" y="93"/>
                </a:lnTo>
                <a:lnTo>
                  <a:pt x="0" y="93"/>
                </a:lnTo>
                <a:close/>
              </a:path>
            </a:pathLst>
          </a:custGeom>
          <a:solidFill>
            <a:srgbClr val="92D050"/>
          </a:solidFill>
          <a:ln w="63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Freeform 41"/>
          <p:cNvSpPr>
            <a:spLocks noChangeAspect="1"/>
          </p:cNvSpPr>
          <p:nvPr/>
        </p:nvSpPr>
        <p:spPr bwMode="auto">
          <a:xfrm>
            <a:off x="3324225" y="3875088"/>
            <a:ext cx="327025" cy="317500"/>
          </a:xfrm>
          <a:custGeom>
            <a:avLst/>
            <a:gdLst>
              <a:gd name="T0" fmla="*/ 0 w 173"/>
              <a:gd name="T1" fmla="*/ 15119 h 168"/>
              <a:gd name="T2" fmla="*/ 32135 w 173"/>
              <a:gd name="T3" fmla="*/ 0 h 168"/>
              <a:gd name="T4" fmla="*/ 52929 w 173"/>
              <a:gd name="T5" fmla="*/ 0 h 168"/>
              <a:gd name="T6" fmla="*/ 60490 w 173"/>
              <a:gd name="T7" fmla="*/ 11339 h 168"/>
              <a:gd name="T8" fmla="*/ 77503 w 173"/>
              <a:gd name="T9" fmla="*/ 32128 h 168"/>
              <a:gd name="T10" fmla="*/ 102077 w 173"/>
              <a:gd name="T11" fmla="*/ 41577 h 168"/>
              <a:gd name="T12" fmla="*/ 126651 w 173"/>
              <a:gd name="T13" fmla="*/ 49137 h 168"/>
              <a:gd name="T14" fmla="*/ 153116 w 173"/>
              <a:gd name="T15" fmla="*/ 20789 h 168"/>
              <a:gd name="T16" fmla="*/ 190922 w 173"/>
              <a:gd name="T17" fmla="*/ 7560 h 168"/>
              <a:gd name="T18" fmla="*/ 200374 w 173"/>
              <a:gd name="T19" fmla="*/ 15119 h 168"/>
              <a:gd name="T20" fmla="*/ 219277 w 173"/>
              <a:gd name="T21" fmla="*/ 18899 h 168"/>
              <a:gd name="T22" fmla="*/ 245741 w 173"/>
              <a:gd name="T23" fmla="*/ 28348 h 168"/>
              <a:gd name="T24" fmla="*/ 268425 w 173"/>
              <a:gd name="T25" fmla="*/ 34018 h 168"/>
              <a:gd name="T26" fmla="*/ 268425 w 173"/>
              <a:gd name="T27" fmla="*/ 60476 h 168"/>
              <a:gd name="T28" fmla="*/ 272206 w 173"/>
              <a:gd name="T29" fmla="*/ 90714 h 168"/>
              <a:gd name="T30" fmla="*/ 275986 w 173"/>
              <a:gd name="T31" fmla="*/ 126622 h 168"/>
              <a:gd name="T32" fmla="*/ 300561 w 173"/>
              <a:gd name="T33" fmla="*/ 120952 h 168"/>
              <a:gd name="T34" fmla="*/ 317573 w 173"/>
              <a:gd name="T35" fmla="*/ 119062 h 168"/>
              <a:gd name="T36" fmla="*/ 317573 w 173"/>
              <a:gd name="T37" fmla="*/ 151190 h 168"/>
              <a:gd name="T38" fmla="*/ 321354 w 173"/>
              <a:gd name="T39" fmla="*/ 177649 h 168"/>
              <a:gd name="T40" fmla="*/ 327025 w 173"/>
              <a:gd name="T41" fmla="*/ 213557 h 168"/>
              <a:gd name="T42" fmla="*/ 285438 w 173"/>
              <a:gd name="T43" fmla="*/ 236235 h 168"/>
              <a:gd name="T44" fmla="*/ 262754 w 173"/>
              <a:gd name="T45" fmla="*/ 245685 h 168"/>
              <a:gd name="T46" fmla="*/ 260864 w 173"/>
              <a:gd name="T47" fmla="*/ 289152 h 168"/>
              <a:gd name="T48" fmla="*/ 266535 w 173"/>
              <a:gd name="T49" fmla="*/ 317500 h 168"/>
              <a:gd name="T50" fmla="*/ 253303 w 173"/>
              <a:gd name="T51" fmla="*/ 315610 h 168"/>
              <a:gd name="T52" fmla="*/ 230619 w 173"/>
              <a:gd name="T53" fmla="*/ 292932 h 168"/>
              <a:gd name="T54" fmla="*/ 215496 w 173"/>
              <a:gd name="T55" fmla="*/ 251354 h 168"/>
              <a:gd name="T56" fmla="*/ 187141 w 173"/>
              <a:gd name="T57" fmla="*/ 217336 h 168"/>
              <a:gd name="T58" fmla="*/ 168238 w 173"/>
              <a:gd name="T59" fmla="*/ 219226 h 168"/>
              <a:gd name="T60" fmla="*/ 132322 w 173"/>
              <a:gd name="T61" fmla="*/ 224896 h 168"/>
              <a:gd name="T62" fmla="*/ 122871 w 173"/>
              <a:gd name="T63" fmla="*/ 209777 h 168"/>
              <a:gd name="T64" fmla="*/ 111529 w 173"/>
              <a:gd name="T65" fmla="*/ 185208 h 168"/>
              <a:gd name="T66" fmla="*/ 94516 w 173"/>
              <a:gd name="T67" fmla="*/ 158750 h 168"/>
              <a:gd name="T68" fmla="*/ 75613 w 173"/>
              <a:gd name="T69" fmla="*/ 145521 h 168"/>
              <a:gd name="T70" fmla="*/ 51039 w 173"/>
              <a:gd name="T71" fmla="*/ 139851 h 168"/>
              <a:gd name="T72" fmla="*/ 58600 w 173"/>
              <a:gd name="T73" fmla="*/ 105833 h 168"/>
              <a:gd name="T74" fmla="*/ 41587 w 173"/>
              <a:gd name="T75" fmla="*/ 92604 h 168"/>
              <a:gd name="T76" fmla="*/ 17013 w 173"/>
              <a:gd name="T77" fmla="*/ 94494 h 168"/>
              <a:gd name="T78" fmla="*/ 9452 w 173"/>
              <a:gd name="T79" fmla="*/ 73705 h 168"/>
              <a:gd name="T80" fmla="*/ 13232 w 173"/>
              <a:gd name="T81" fmla="*/ 43467 h 168"/>
              <a:gd name="T82" fmla="*/ 0 w 173"/>
              <a:gd name="T83" fmla="*/ 15119 h 168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w 173"/>
              <a:gd name="T127" fmla="*/ 0 h 168"/>
              <a:gd name="T128" fmla="*/ 173 w 173"/>
              <a:gd name="T129" fmla="*/ 168 h 168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T126" t="T127" r="T128" b="T129"/>
            <a:pathLst>
              <a:path w="173" h="168">
                <a:moveTo>
                  <a:pt x="0" y="8"/>
                </a:moveTo>
                <a:lnTo>
                  <a:pt x="17" y="0"/>
                </a:lnTo>
                <a:lnTo>
                  <a:pt x="28" y="0"/>
                </a:lnTo>
                <a:lnTo>
                  <a:pt x="32" y="6"/>
                </a:lnTo>
                <a:lnTo>
                  <a:pt x="41" y="17"/>
                </a:lnTo>
                <a:lnTo>
                  <a:pt x="54" y="22"/>
                </a:lnTo>
                <a:lnTo>
                  <a:pt x="67" y="26"/>
                </a:lnTo>
                <a:lnTo>
                  <a:pt x="81" y="11"/>
                </a:lnTo>
                <a:lnTo>
                  <a:pt x="101" y="4"/>
                </a:lnTo>
                <a:lnTo>
                  <a:pt x="106" y="8"/>
                </a:lnTo>
                <a:lnTo>
                  <a:pt x="116" y="10"/>
                </a:lnTo>
                <a:lnTo>
                  <a:pt x="130" y="15"/>
                </a:lnTo>
                <a:lnTo>
                  <a:pt x="142" y="18"/>
                </a:lnTo>
                <a:lnTo>
                  <a:pt x="142" y="32"/>
                </a:lnTo>
                <a:lnTo>
                  <a:pt x="144" y="48"/>
                </a:lnTo>
                <a:lnTo>
                  <a:pt x="146" y="67"/>
                </a:lnTo>
                <a:lnTo>
                  <a:pt x="159" y="64"/>
                </a:lnTo>
                <a:lnTo>
                  <a:pt x="168" y="63"/>
                </a:lnTo>
                <a:lnTo>
                  <a:pt x="168" y="80"/>
                </a:lnTo>
                <a:lnTo>
                  <a:pt x="170" y="94"/>
                </a:lnTo>
                <a:lnTo>
                  <a:pt x="173" y="113"/>
                </a:lnTo>
                <a:lnTo>
                  <a:pt x="151" y="125"/>
                </a:lnTo>
                <a:lnTo>
                  <a:pt x="139" y="130"/>
                </a:lnTo>
                <a:lnTo>
                  <a:pt x="138" y="153"/>
                </a:lnTo>
                <a:lnTo>
                  <a:pt x="141" y="168"/>
                </a:lnTo>
                <a:lnTo>
                  <a:pt x="134" y="167"/>
                </a:lnTo>
                <a:lnTo>
                  <a:pt x="122" y="155"/>
                </a:lnTo>
                <a:lnTo>
                  <a:pt x="114" y="133"/>
                </a:lnTo>
                <a:lnTo>
                  <a:pt x="99" y="115"/>
                </a:lnTo>
                <a:lnTo>
                  <a:pt x="89" y="116"/>
                </a:lnTo>
                <a:lnTo>
                  <a:pt x="70" y="119"/>
                </a:lnTo>
                <a:lnTo>
                  <a:pt x="65" y="111"/>
                </a:lnTo>
                <a:lnTo>
                  <a:pt x="59" y="98"/>
                </a:lnTo>
                <a:lnTo>
                  <a:pt x="50" y="84"/>
                </a:lnTo>
                <a:lnTo>
                  <a:pt x="40" y="77"/>
                </a:lnTo>
                <a:lnTo>
                  <a:pt x="27" y="74"/>
                </a:lnTo>
                <a:lnTo>
                  <a:pt x="31" y="56"/>
                </a:lnTo>
                <a:lnTo>
                  <a:pt x="22" y="49"/>
                </a:lnTo>
                <a:lnTo>
                  <a:pt x="9" y="50"/>
                </a:lnTo>
                <a:lnTo>
                  <a:pt x="5" y="39"/>
                </a:lnTo>
                <a:lnTo>
                  <a:pt x="7" y="23"/>
                </a:lnTo>
                <a:lnTo>
                  <a:pt x="0" y="8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 w="63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Freeform 40"/>
          <p:cNvSpPr>
            <a:spLocks noChangeAspect="1"/>
          </p:cNvSpPr>
          <p:nvPr/>
        </p:nvSpPr>
        <p:spPr bwMode="auto">
          <a:xfrm>
            <a:off x="5264150" y="3257550"/>
            <a:ext cx="838200" cy="749300"/>
          </a:xfrm>
          <a:custGeom>
            <a:avLst/>
            <a:gdLst>
              <a:gd name="T0" fmla="*/ 26430 w 444"/>
              <a:gd name="T1" fmla="*/ 737976 h 397"/>
              <a:gd name="T2" fmla="*/ 41532 w 444"/>
              <a:gd name="T3" fmla="*/ 668142 h 397"/>
              <a:gd name="T4" fmla="*/ 0 w 444"/>
              <a:gd name="T5" fmla="*/ 636056 h 397"/>
              <a:gd name="T6" fmla="*/ 41532 w 444"/>
              <a:gd name="T7" fmla="*/ 549235 h 397"/>
              <a:gd name="T8" fmla="*/ 54747 w 444"/>
              <a:gd name="T9" fmla="*/ 490726 h 397"/>
              <a:gd name="T10" fmla="*/ 30205 w 444"/>
              <a:gd name="T11" fmla="*/ 430328 h 397"/>
              <a:gd name="T12" fmla="*/ 18878 w 444"/>
              <a:gd name="T13" fmla="*/ 381256 h 397"/>
              <a:gd name="T14" fmla="*/ 32093 w 444"/>
              <a:gd name="T15" fmla="*/ 360494 h 397"/>
              <a:gd name="T16" fmla="*/ 83065 w 444"/>
              <a:gd name="T17" fmla="*/ 379369 h 397"/>
              <a:gd name="T18" fmla="*/ 115158 w 444"/>
              <a:gd name="T19" fmla="*/ 373706 h 397"/>
              <a:gd name="T20" fmla="*/ 141588 w 444"/>
              <a:gd name="T21" fmla="*/ 352945 h 397"/>
              <a:gd name="T22" fmla="*/ 164242 w 444"/>
              <a:gd name="T23" fmla="*/ 330296 h 397"/>
              <a:gd name="T24" fmla="*/ 196335 w 444"/>
              <a:gd name="T25" fmla="*/ 328409 h 397"/>
              <a:gd name="T26" fmla="*/ 218989 w 444"/>
              <a:gd name="T27" fmla="*/ 313309 h 397"/>
              <a:gd name="T28" fmla="*/ 220877 w 444"/>
              <a:gd name="T29" fmla="*/ 275561 h 397"/>
              <a:gd name="T30" fmla="*/ 217101 w 444"/>
              <a:gd name="T31" fmla="*/ 228376 h 397"/>
              <a:gd name="T32" fmla="*/ 264297 w 444"/>
              <a:gd name="T33" fmla="*/ 194403 h 397"/>
              <a:gd name="T34" fmla="*/ 303942 w 444"/>
              <a:gd name="T35" fmla="*/ 156655 h 397"/>
              <a:gd name="T36" fmla="*/ 269961 w 444"/>
              <a:gd name="T37" fmla="*/ 122681 h 397"/>
              <a:gd name="T38" fmla="*/ 290727 w 444"/>
              <a:gd name="T39" fmla="*/ 69834 h 397"/>
              <a:gd name="T40" fmla="*/ 336035 w 444"/>
              <a:gd name="T41" fmla="*/ 47185 h 397"/>
              <a:gd name="T42" fmla="*/ 377568 w 444"/>
              <a:gd name="T43" fmla="*/ 15099 h 397"/>
              <a:gd name="T44" fmla="*/ 411549 w 444"/>
              <a:gd name="T45" fmla="*/ 7550 h 397"/>
              <a:gd name="T46" fmla="*/ 498389 w 444"/>
              <a:gd name="T47" fmla="*/ 35861 h 397"/>
              <a:gd name="T48" fmla="*/ 568239 w 444"/>
              <a:gd name="T49" fmla="*/ 28311 h 397"/>
              <a:gd name="T50" fmla="*/ 643753 w 444"/>
              <a:gd name="T51" fmla="*/ 84933 h 397"/>
              <a:gd name="T52" fmla="*/ 666407 w 444"/>
              <a:gd name="T53" fmla="*/ 158542 h 397"/>
              <a:gd name="T54" fmla="*/ 670182 w 444"/>
              <a:gd name="T55" fmla="*/ 241588 h 397"/>
              <a:gd name="T56" fmla="*/ 730593 w 444"/>
              <a:gd name="T57" fmla="*/ 290660 h 397"/>
              <a:gd name="T58" fmla="*/ 781565 w 444"/>
              <a:gd name="T59" fmla="*/ 332183 h 397"/>
              <a:gd name="T60" fmla="*/ 817434 w 444"/>
              <a:gd name="T61" fmla="*/ 360494 h 397"/>
              <a:gd name="T62" fmla="*/ 798555 w 444"/>
              <a:gd name="T63" fmla="*/ 445428 h 397"/>
              <a:gd name="T64" fmla="*/ 732481 w 444"/>
              <a:gd name="T65" fmla="*/ 451090 h 397"/>
              <a:gd name="T66" fmla="*/ 745696 w 444"/>
              <a:gd name="T67" fmla="*/ 502050 h 397"/>
              <a:gd name="T68" fmla="*/ 768350 w 444"/>
              <a:gd name="T69" fmla="*/ 579434 h 397"/>
              <a:gd name="T70" fmla="*/ 749472 w 444"/>
              <a:gd name="T71" fmla="*/ 609632 h 397"/>
              <a:gd name="T72" fmla="*/ 698500 w 444"/>
              <a:gd name="T73" fmla="*/ 664367 h 397"/>
              <a:gd name="T74" fmla="*/ 649416 w 444"/>
              <a:gd name="T75" fmla="*/ 737976 h 397"/>
              <a:gd name="T76" fmla="*/ 581454 w 444"/>
              <a:gd name="T77" fmla="*/ 698340 h 397"/>
              <a:gd name="T78" fmla="*/ 481399 w 444"/>
              <a:gd name="T79" fmla="*/ 713439 h 397"/>
              <a:gd name="T80" fmla="*/ 430427 w 444"/>
              <a:gd name="T81" fmla="*/ 749300 h 397"/>
              <a:gd name="T82" fmla="*/ 364353 w 444"/>
              <a:gd name="T83" fmla="*/ 690790 h 397"/>
              <a:gd name="T84" fmla="*/ 285064 w 444"/>
              <a:gd name="T85" fmla="*/ 694565 h 397"/>
              <a:gd name="T86" fmla="*/ 224653 w 444"/>
              <a:gd name="T87" fmla="*/ 681353 h 397"/>
              <a:gd name="T88" fmla="*/ 154803 w 444"/>
              <a:gd name="T89" fmla="*/ 677579 h 397"/>
              <a:gd name="T90" fmla="*/ 107607 w 444"/>
              <a:gd name="T91" fmla="*/ 692678 h 397"/>
              <a:gd name="T92" fmla="*/ 45308 w 444"/>
              <a:gd name="T93" fmla="*/ 741750 h 397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444"/>
              <a:gd name="T142" fmla="*/ 0 h 397"/>
              <a:gd name="T143" fmla="*/ 444 w 444"/>
              <a:gd name="T144" fmla="*/ 397 h 397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444" h="397">
                <a:moveTo>
                  <a:pt x="24" y="393"/>
                </a:moveTo>
                <a:lnTo>
                  <a:pt x="14" y="391"/>
                </a:lnTo>
                <a:lnTo>
                  <a:pt x="22" y="368"/>
                </a:lnTo>
                <a:lnTo>
                  <a:pt x="22" y="354"/>
                </a:lnTo>
                <a:lnTo>
                  <a:pt x="24" y="334"/>
                </a:lnTo>
                <a:lnTo>
                  <a:pt x="0" y="337"/>
                </a:lnTo>
                <a:lnTo>
                  <a:pt x="12" y="315"/>
                </a:lnTo>
                <a:lnTo>
                  <a:pt x="22" y="291"/>
                </a:lnTo>
                <a:lnTo>
                  <a:pt x="35" y="275"/>
                </a:lnTo>
                <a:lnTo>
                  <a:pt x="29" y="260"/>
                </a:lnTo>
                <a:lnTo>
                  <a:pt x="24" y="241"/>
                </a:lnTo>
                <a:lnTo>
                  <a:pt x="16" y="228"/>
                </a:lnTo>
                <a:lnTo>
                  <a:pt x="10" y="217"/>
                </a:lnTo>
                <a:lnTo>
                  <a:pt x="10" y="202"/>
                </a:lnTo>
                <a:lnTo>
                  <a:pt x="15" y="198"/>
                </a:lnTo>
                <a:lnTo>
                  <a:pt x="17" y="191"/>
                </a:lnTo>
                <a:lnTo>
                  <a:pt x="33" y="195"/>
                </a:lnTo>
                <a:lnTo>
                  <a:pt x="44" y="201"/>
                </a:lnTo>
                <a:lnTo>
                  <a:pt x="54" y="207"/>
                </a:lnTo>
                <a:lnTo>
                  <a:pt x="61" y="198"/>
                </a:lnTo>
                <a:lnTo>
                  <a:pt x="67" y="189"/>
                </a:lnTo>
                <a:lnTo>
                  <a:pt x="75" y="187"/>
                </a:lnTo>
                <a:lnTo>
                  <a:pt x="81" y="181"/>
                </a:lnTo>
                <a:lnTo>
                  <a:pt x="87" y="175"/>
                </a:lnTo>
                <a:lnTo>
                  <a:pt x="94" y="170"/>
                </a:lnTo>
                <a:lnTo>
                  <a:pt x="104" y="174"/>
                </a:lnTo>
                <a:lnTo>
                  <a:pt x="113" y="178"/>
                </a:lnTo>
                <a:lnTo>
                  <a:pt x="116" y="166"/>
                </a:lnTo>
                <a:lnTo>
                  <a:pt x="113" y="159"/>
                </a:lnTo>
                <a:lnTo>
                  <a:pt x="117" y="146"/>
                </a:lnTo>
                <a:lnTo>
                  <a:pt x="117" y="137"/>
                </a:lnTo>
                <a:lnTo>
                  <a:pt x="115" y="121"/>
                </a:lnTo>
                <a:lnTo>
                  <a:pt x="132" y="112"/>
                </a:lnTo>
                <a:lnTo>
                  <a:pt x="140" y="103"/>
                </a:lnTo>
                <a:lnTo>
                  <a:pt x="154" y="94"/>
                </a:lnTo>
                <a:lnTo>
                  <a:pt x="161" y="83"/>
                </a:lnTo>
                <a:lnTo>
                  <a:pt x="150" y="76"/>
                </a:lnTo>
                <a:lnTo>
                  <a:pt x="143" y="65"/>
                </a:lnTo>
                <a:lnTo>
                  <a:pt x="146" y="51"/>
                </a:lnTo>
                <a:lnTo>
                  <a:pt x="154" y="37"/>
                </a:lnTo>
                <a:lnTo>
                  <a:pt x="164" y="24"/>
                </a:lnTo>
                <a:lnTo>
                  <a:pt x="178" y="25"/>
                </a:lnTo>
                <a:lnTo>
                  <a:pt x="189" y="20"/>
                </a:lnTo>
                <a:lnTo>
                  <a:pt x="200" y="8"/>
                </a:lnTo>
                <a:lnTo>
                  <a:pt x="207" y="0"/>
                </a:lnTo>
                <a:lnTo>
                  <a:pt x="218" y="4"/>
                </a:lnTo>
                <a:lnTo>
                  <a:pt x="238" y="12"/>
                </a:lnTo>
                <a:lnTo>
                  <a:pt x="264" y="19"/>
                </a:lnTo>
                <a:lnTo>
                  <a:pt x="271" y="41"/>
                </a:lnTo>
                <a:lnTo>
                  <a:pt x="301" y="15"/>
                </a:lnTo>
                <a:lnTo>
                  <a:pt x="320" y="28"/>
                </a:lnTo>
                <a:lnTo>
                  <a:pt x="341" y="45"/>
                </a:lnTo>
                <a:lnTo>
                  <a:pt x="347" y="62"/>
                </a:lnTo>
                <a:lnTo>
                  <a:pt x="353" y="84"/>
                </a:lnTo>
                <a:lnTo>
                  <a:pt x="342" y="104"/>
                </a:lnTo>
                <a:lnTo>
                  <a:pt x="355" y="128"/>
                </a:lnTo>
                <a:lnTo>
                  <a:pt x="373" y="140"/>
                </a:lnTo>
                <a:lnTo>
                  <a:pt x="387" y="154"/>
                </a:lnTo>
                <a:lnTo>
                  <a:pt x="406" y="158"/>
                </a:lnTo>
                <a:lnTo>
                  <a:pt x="414" y="176"/>
                </a:lnTo>
                <a:lnTo>
                  <a:pt x="420" y="188"/>
                </a:lnTo>
                <a:lnTo>
                  <a:pt x="433" y="191"/>
                </a:lnTo>
                <a:lnTo>
                  <a:pt x="444" y="221"/>
                </a:lnTo>
                <a:lnTo>
                  <a:pt x="423" y="236"/>
                </a:lnTo>
                <a:lnTo>
                  <a:pt x="404" y="251"/>
                </a:lnTo>
                <a:lnTo>
                  <a:pt x="388" y="239"/>
                </a:lnTo>
                <a:lnTo>
                  <a:pt x="379" y="255"/>
                </a:lnTo>
                <a:lnTo>
                  <a:pt x="395" y="266"/>
                </a:lnTo>
                <a:lnTo>
                  <a:pt x="404" y="283"/>
                </a:lnTo>
                <a:lnTo>
                  <a:pt x="407" y="307"/>
                </a:lnTo>
                <a:lnTo>
                  <a:pt x="413" y="325"/>
                </a:lnTo>
                <a:lnTo>
                  <a:pt x="397" y="323"/>
                </a:lnTo>
                <a:lnTo>
                  <a:pt x="370" y="328"/>
                </a:lnTo>
                <a:lnTo>
                  <a:pt x="370" y="352"/>
                </a:lnTo>
                <a:lnTo>
                  <a:pt x="362" y="378"/>
                </a:lnTo>
                <a:lnTo>
                  <a:pt x="344" y="391"/>
                </a:lnTo>
                <a:lnTo>
                  <a:pt x="329" y="389"/>
                </a:lnTo>
                <a:lnTo>
                  <a:pt x="308" y="370"/>
                </a:lnTo>
                <a:lnTo>
                  <a:pt x="268" y="376"/>
                </a:lnTo>
                <a:lnTo>
                  <a:pt x="255" y="378"/>
                </a:lnTo>
                <a:lnTo>
                  <a:pt x="236" y="384"/>
                </a:lnTo>
                <a:lnTo>
                  <a:pt x="228" y="397"/>
                </a:lnTo>
                <a:lnTo>
                  <a:pt x="209" y="379"/>
                </a:lnTo>
                <a:lnTo>
                  <a:pt x="193" y="366"/>
                </a:lnTo>
                <a:lnTo>
                  <a:pt x="179" y="366"/>
                </a:lnTo>
                <a:lnTo>
                  <a:pt x="151" y="368"/>
                </a:lnTo>
                <a:lnTo>
                  <a:pt x="139" y="354"/>
                </a:lnTo>
                <a:lnTo>
                  <a:pt x="119" y="361"/>
                </a:lnTo>
                <a:lnTo>
                  <a:pt x="96" y="359"/>
                </a:lnTo>
                <a:lnTo>
                  <a:pt x="82" y="359"/>
                </a:lnTo>
                <a:lnTo>
                  <a:pt x="64" y="360"/>
                </a:lnTo>
                <a:lnTo>
                  <a:pt x="57" y="367"/>
                </a:lnTo>
                <a:lnTo>
                  <a:pt x="55" y="386"/>
                </a:lnTo>
                <a:lnTo>
                  <a:pt x="24" y="393"/>
                </a:lnTo>
                <a:close/>
              </a:path>
            </a:pathLst>
          </a:custGeom>
          <a:solidFill>
            <a:srgbClr val="FFFFFF"/>
          </a:solidFill>
          <a:ln w="635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Freeform 39"/>
          <p:cNvSpPr>
            <a:spLocks noChangeAspect="1"/>
          </p:cNvSpPr>
          <p:nvPr/>
        </p:nvSpPr>
        <p:spPr bwMode="auto">
          <a:xfrm>
            <a:off x="4537075" y="4906963"/>
            <a:ext cx="406400" cy="411162"/>
          </a:xfrm>
          <a:custGeom>
            <a:avLst/>
            <a:gdLst>
              <a:gd name="T0" fmla="*/ 232499 w 215"/>
              <a:gd name="T1" fmla="*/ 411162 h 218"/>
              <a:gd name="T2" fmla="*/ 185243 w 215"/>
              <a:gd name="T3" fmla="*/ 337606 h 218"/>
              <a:gd name="T4" fmla="*/ 183353 w 215"/>
              <a:gd name="T5" fmla="*/ 320631 h 218"/>
              <a:gd name="T6" fmla="*/ 170121 w 215"/>
              <a:gd name="T7" fmla="*/ 297998 h 218"/>
              <a:gd name="T8" fmla="*/ 153109 w 215"/>
              <a:gd name="T9" fmla="*/ 275365 h 218"/>
              <a:gd name="T10" fmla="*/ 141767 w 215"/>
              <a:gd name="T11" fmla="*/ 260277 h 218"/>
              <a:gd name="T12" fmla="*/ 119085 w 215"/>
              <a:gd name="T13" fmla="*/ 237644 h 218"/>
              <a:gd name="T14" fmla="*/ 92621 w 215"/>
              <a:gd name="T15" fmla="*/ 213125 h 218"/>
              <a:gd name="T16" fmla="*/ 69939 w 215"/>
              <a:gd name="T17" fmla="*/ 199923 h 218"/>
              <a:gd name="T18" fmla="*/ 66158 w 215"/>
              <a:gd name="T19" fmla="*/ 184834 h 218"/>
              <a:gd name="T20" fmla="*/ 54817 w 215"/>
              <a:gd name="T21" fmla="*/ 162202 h 218"/>
              <a:gd name="T22" fmla="*/ 41585 w 215"/>
              <a:gd name="T23" fmla="*/ 141455 h 218"/>
              <a:gd name="T24" fmla="*/ 24573 w 215"/>
              <a:gd name="T25" fmla="*/ 128252 h 218"/>
              <a:gd name="T26" fmla="*/ 18902 w 215"/>
              <a:gd name="T27" fmla="*/ 101847 h 218"/>
              <a:gd name="T28" fmla="*/ 11341 w 215"/>
              <a:gd name="T29" fmla="*/ 77329 h 218"/>
              <a:gd name="T30" fmla="*/ 0 w 215"/>
              <a:gd name="T31" fmla="*/ 56582 h 218"/>
              <a:gd name="T32" fmla="*/ 1890 w 215"/>
              <a:gd name="T33" fmla="*/ 30177 h 218"/>
              <a:gd name="T34" fmla="*/ 1890 w 215"/>
              <a:gd name="T35" fmla="*/ 0 h 218"/>
              <a:gd name="T36" fmla="*/ 20793 w 215"/>
              <a:gd name="T37" fmla="*/ 7544 h 218"/>
              <a:gd name="T38" fmla="*/ 39695 w 215"/>
              <a:gd name="T39" fmla="*/ 16975 h 218"/>
              <a:gd name="T40" fmla="*/ 56707 w 215"/>
              <a:gd name="T41" fmla="*/ 22633 h 218"/>
              <a:gd name="T42" fmla="*/ 69939 w 215"/>
              <a:gd name="T43" fmla="*/ 18861 h 218"/>
              <a:gd name="T44" fmla="*/ 102073 w 215"/>
              <a:gd name="T45" fmla="*/ 18861 h 218"/>
              <a:gd name="T46" fmla="*/ 136097 w 215"/>
              <a:gd name="T47" fmla="*/ 20747 h 218"/>
              <a:gd name="T48" fmla="*/ 156889 w 215"/>
              <a:gd name="T49" fmla="*/ 26405 h 218"/>
              <a:gd name="T50" fmla="*/ 185243 w 215"/>
              <a:gd name="T51" fmla="*/ 32063 h 218"/>
              <a:gd name="T52" fmla="*/ 190913 w 215"/>
              <a:gd name="T53" fmla="*/ 62240 h 218"/>
              <a:gd name="T54" fmla="*/ 206035 w 215"/>
              <a:gd name="T55" fmla="*/ 69784 h 218"/>
              <a:gd name="T56" fmla="*/ 223047 w 215"/>
              <a:gd name="T57" fmla="*/ 37721 h 218"/>
              <a:gd name="T58" fmla="*/ 247621 w 215"/>
              <a:gd name="T59" fmla="*/ 37721 h 218"/>
              <a:gd name="T60" fmla="*/ 268413 w 215"/>
              <a:gd name="T61" fmla="*/ 49038 h 218"/>
              <a:gd name="T62" fmla="*/ 300547 w 215"/>
              <a:gd name="T63" fmla="*/ 64126 h 218"/>
              <a:gd name="T64" fmla="*/ 323230 w 215"/>
              <a:gd name="T65" fmla="*/ 69784 h 218"/>
              <a:gd name="T66" fmla="*/ 345913 w 215"/>
              <a:gd name="T67" fmla="*/ 84873 h 218"/>
              <a:gd name="T68" fmla="*/ 362925 w 215"/>
              <a:gd name="T69" fmla="*/ 94303 h 218"/>
              <a:gd name="T70" fmla="*/ 362925 w 215"/>
              <a:gd name="T71" fmla="*/ 113164 h 218"/>
              <a:gd name="T72" fmla="*/ 364815 w 215"/>
              <a:gd name="T73" fmla="*/ 130138 h 218"/>
              <a:gd name="T74" fmla="*/ 355364 w 215"/>
              <a:gd name="T75" fmla="*/ 150885 h 218"/>
              <a:gd name="T76" fmla="*/ 353474 w 215"/>
              <a:gd name="T77" fmla="*/ 169746 h 218"/>
              <a:gd name="T78" fmla="*/ 379937 w 215"/>
              <a:gd name="T79" fmla="*/ 182948 h 218"/>
              <a:gd name="T80" fmla="*/ 396949 w 215"/>
              <a:gd name="T81" fmla="*/ 205581 h 218"/>
              <a:gd name="T82" fmla="*/ 406400 w 215"/>
              <a:gd name="T83" fmla="*/ 228214 h 218"/>
              <a:gd name="T84" fmla="*/ 400729 w 215"/>
              <a:gd name="T85" fmla="*/ 237644 h 218"/>
              <a:gd name="T86" fmla="*/ 383717 w 215"/>
              <a:gd name="T87" fmla="*/ 233872 h 218"/>
              <a:gd name="T88" fmla="*/ 370486 w 215"/>
              <a:gd name="T89" fmla="*/ 248961 h 218"/>
              <a:gd name="T90" fmla="*/ 366705 w 215"/>
              <a:gd name="T91" fmla="*/ 262163 h 218"/>
              <a:gd name="T92" fmla="*/ 364815 w 215"/>
              <a:gd name="T93" fmla="*/ 282910 h 218"/>
              <a:gd name="T94" fmla="*/ 345913 w 215"/>
              <a:gd name="T95" fmla="*/ 290454 h 218"/>
              <a:gd name="T96" fmla="*/ 327010 w 215"/>
              <a:gd name="T97" fmla="*/ 288568 h 218"/>
              <a:gd name="T98" fmla="*/ 317559 w 215"/>
              <a:gd name="T99" fmla="*/ 273479 h 218"/>
              <a:gd name="T100" fmla="*/ 296767 w 215"/>
              <a:gd name="T101" fmla="*/ 265935 h 218"/>
              <a:gd name="T102" fmla="*/ 268413 w 215"/>
              <a:gd name="T103" fmla="*/ 265935 h 218"/>
              <a:gd name="T104" fmla="*/ 270303 w 215"/>
              <a:gd name="T105" fmla="*/ 292340 h 218"/>
              <a:gd name="T106" fmla="*/ 266523 w 215"/>
              <a:gd name="T107" fmla="*/ 313087 h 218"/>
              <a:gd name="T108" fmla="*/ 257072 w 215"/>
              <a:gd name="T109" fmla="*/ 326289 h 218"/>
              <a:gd name="T110" fmla="*/ 247621 w 215"/>
              <a:gd name="T111" fmla="*/ 333833 h 218"/>
              <a:gd name="T112" fmla="*/ 251401 w 215"/>
              <a:gd name="T113" fmla="*/ 356466 h 218"/>
              <a:gd name="T114" fmla="*/ 251401 w 215"/>
              <a:gd name="T115" fmla="*/ 377213 h 218"/>
              <a:gd name="T116" fmla="*/ 232499 w 215"/>
              <a:gd name="T117" fmla="*/ 411162 h 218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215"/>
              <a:gd name="T178" fmla="*/ 0 h 218"/>
              <a:gd name="T179" fmla="*/ 215 w 215"/>
              <a:gd name="T180" fmla="*/ 218 h 218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215" h="218">
                <a:moveTo>
                  <a:pt x="123" y="218"/>
                </a:moveTo>
                <a:lnTo>
                  <a:pt x="98" y="179"/>
                </a:lnTo>
                <a:lnTo>
                  <a:pt x="97" y="170"/>
                </a:lnTo>
                <a:lnTo>
                  <a:pt x="90" y="158"/>
                </a:lnTo>
                <a:lnTo>
                  <a:pt x="81" y="146"/>
                </a:lnTo>
                <a:lnTo>
                  <a:pt x="75" y="138"/>
                </a:lnTo>
                <a:lnTo>
                  <a:pt x="63" y="126"/>
                </a:lnTo>
                <a:lnTo>
                  <a:pt x="49" y="113"/>
                </a:lnTo>
                <a:lnTo>
                  <a:pt x="37" y="106"/>
                </a:lnTo>
                <a:lnTo>
                  <a:pt x="35" y="98"/>
                </a:lnTo>
                <a:lnTo>
                  <a:pt x="29" y="86"/>
                </a:lnTo>
                <a:lnTo>
                  <a:pt x="22" y="75"/>
                </a:lnTo>
                <a:lnTo>
                  <a:pt x="13" y="68"/>
                </a:lnTo>
                <a:lnTo>
                  <a:pt x="10" y="54"/>
                </a:lnTo>
                <a:lnTo>
                  <a:pt x="6" y="41"/>
                </a:lnTo>
                <a:lnTo>
                  <a:pt x="0" y="30"/>
                </a:lnTo>
                <a:lnTo>
                  <a:pt x="1" y="16"/>
                </a:lnTo>
                <a:lnTo>
                  <a:pt x="1" y="0"/>
                </a:lnTo>
                <a:lnTo>
                  <a:pt x="11" y="4"/>
                </a:lnTo>
                <a:lnTo>
                  <a:pt x="21" y="9"/>
                </a:lnTo>
                <a:lnTo>
                  <a:pt x="30" y="12"/>
                </a:lnTo>
                <a:lnTo>
                  <a:pt x="37" y="10"/>
                </a:lnTo>
                <a:lnTo>
                  <a:pt x="54" y="10"/>
                </a:lnTo>
                <a:lnTo>
                  <a:pt x="72" y="11"/>
                </a:lnTo>
                <a:lnTo>
                  <a:pt x="83" y="14"/>
                </a:lnTo>
                <a:lnTo>
                  <a:pt x="98" y="17"/>
                </a:lnTo>
                <a:lnTo>
                  <a:pt x="101" y="33"/>
                </a:lnTo>
                <a:lnTo>
                  <a:pt x="109" y="37"/>
                </a:lnTo>
                <a:lnTo>
                  <a:pt x="118" y="20"/>
                </a:lnTo>
                <a:lnTo>
                  <a:pt x="131" y="20"/>
                </a:lnTo>
                <a:lnTo>
                  <a:pt x="142" y="26"/>
                </a:lnTo>
                <a:lnTo>
                  <a:pt x="159" y="34"/>
                </a:lnTo>
                <a:lnTo>
                  <a:pt x="171" y="37"/>
                </a:lnTo>
                <a:lnTo>
                  <a:pt x="183" y="45"/>
                </a:lnTo>
                <a:lnTo>
                  <a:pt x="192" y="50"/>
                </a:lnTo>
                <a:lnTo>
                  <a:pt x="192" y="60"/>
                </a:lnTo>
                <a:lnTo>
                  <a:pt x="193" y="69"/>
                </a:lnTo>
                <a:lnTo>
                  <a:pt x="188" y="80"/>
                </a:lnTo>
                <a:lnTo>
                  <a:pt x="187" y="90"/>
                </a:lnTo>
                <a:lnTo>
                  <a:pt x="201" y="97"/>
                </a:lnTo>
                <a:lnTo>
                  <a:pt x="210" y="109"/>
                </a:lnTo>
                <a:lnTo>
                  <a:pt x="215" y="121"/>
                </a:lnTo>
                <a:lnTo>
                  <a:pt x="212" y="126"/>
                </a:lnTo>
                <a:lnTo>
                  <a:pt x="203" y="124"/>
                </a:lnTo>
                <a:lnTo>
                  <a:pt x="196" y="132"/>
                </a:lnTo>
                <a:lnTo>
                  <a:pt x="194" y="139"/>
                </a:lnTo>
                <a:lnTo>
                  <a:pt x="193" y="150"/>
                </a:lnTo>
                <a:lnTo>
                  <a:pt x="183" y="154"/>
                </a:lnTo>
                <a:lnTo>
                  <a:pt x="173" y="153"/>
                </a:lnTo>
                <a:lnTo>
                  <a:pt x="168" y="145"/>
                </a:lnTo>
                <a:lnTo>
                  <a:pt x="157" y="141"/>
                </a:lnTo>
                <a:lnTo>
                  <a:pt x="142" y="141"/>
                </a:lnTo>
                <a:lnTo>
                  <a:pt x="143" y="155"/>
                </a:lnTo>
                <a:lnTo>
                  <a:pt x="141" y="166"/>
                </a:lnTo>
                <a:lnTo>
                  <a:pt x="136" y="173"/>
                </a:lnTo>
                <a:lnTo>
                  <a:pt x="131" y="177"/>
                </a:lnTo>
                <a:lnTo>
                  <a:pt x="133" y="189"/>
                </a:lnTo>
                <a:lnTo>
                  <a:pt x="133" y="200"/>
                </a:lnTo>
                <a:lnTo>
                  <a:pt x="123" y="218"/>
                </a:lnTo>
                <a:close/>
              </a:path>
            </a:pathLst>
          </a:custGeom>
          <a:solidFill>
            <a:schemeClr val="bg1"/>
          </a:solidFill>
          <a:ln w="635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Freeform 38"/>
          <p:cNvSpPr>
            <a:spLocks noChangeAspect="1"/>
          </p:cNvSpPr>
          <p:nvPr/>
        </p:nvSpPr>
        <p:spPr bwMode="auto">
          <a:xfrm>
            <a:off x="5192713" y="5086350"/>
            <a:ext cx="668337" cy="427038"/>
          </a:xfrm>
          <a:custGeom>
            <a:avLst/>
            <a:gdLst>
              <a:gd name="T0" fmla="*/ 664561 w 354"/>
              <a:gd name="T1" fmla="*/ 109594 h 226"/>
              <a:gd name="T2" fmla="*/ 592819 w 354"/>
              <a:gd name="T3" fmla="*/ 200292 h 226"/>
              <a:gd name="T4" fmla="*/ 553172 w 354"/>
              <a:gd name="T5" fmla="*/ 272095 h 226"/>
              <a:gd name="T6" fmla="*/ 592819 w 354"/>
              <a:gd name="T7" fmla="*/ 328781 h 226"/>
              <a:gd name="T8" fmla="*/ 551284 w 354"/>
              <a:gd name="T9" fmla="*/ 321223 h 226"/>
              <a:gd name="T10" fmla="*/ 507861 w 354"/>
              <a:gd name="T11" fmla="*/ 323113 h 226"/>
              <a:gd name="T12" fmla="*/ 464438 w 354"/>
              <a:gd name="T13" fmla="*/ 351456 h 226"/>
              <a:gd name="T14" fmla="*/ 411575 w 354"/>
              <a:gd name="T15" fmla="*/ 393026 h 226"/>
              <a:gd name="T16" fmla="*/ 385143 w 354"/>
              <a:gd name="T17" fmla="*/ 423259 h 226"/>
              <a:gd name="T18" fmla="*/ 324729 w 354"/>
              <a:gd name="T19" fmla="*/ 417590 h 226"/>
              <a:gd name="T20" fmla="*/ 275642 w 354"/>
              <a:gd name="T21" fmla="*/ 385468 h 226"/>
              <a:gd name="T22" fmla="*/ 215227 w 354"/>
              <a:gd name="T23" fmla="*/ 402474 h 226"/>
              <a:gd name="T24" fmla="*/ 158588 w 354"/>
              <a:gd name="T25" fmla="*/ 410032 h 226"/>
              <a:gd name="T26" fmla="*/ 117053 w 354"/>
              <a:gd name="T27" fmla="*/ 406253 h 226"/>
              <a:gd name="T28" fmla="*/ 100062 w 354"/>
              <a:gd name="T29" fmla="*/ 376020 h 226"/>
              <a:gd name="T30" fmla="*/ 67966 w 354"/>
              <a:gd name="T31" fmla="*/ 323113 h 226"/>
              <a:gd name="T32" fmla="*/ 26431 w 354"/>
              <a:gd name="T33" fmla="*/ 281543 h 226"/>
              <a:gd name="T34" fmla="*/ 13216 w 354"/>
              <a:gd name="T35" fmla="*/ 232414 h 226"/>
              <a:gd name="T36" fmla="*/ 54751 w 354"/>
              <a:gd name="T37" fmla="*/ 181397 h 226"/>
              <a:gd name="T38" fmla="*/ 49087 w 354"/>
              <a:gd name="T39" fmla="*/ 132268 h 226"/>
              <a:gd name="T40" fmla="*/ 0 w 354"/>
              <a:gd name="T41" fmla="*/ 68024 h 226"/>
              <a:gd name="T42" fmla="*/ 32095 w 354"/>
              <a:gd name="T43" fmla="*/ 9448 h 226"/>
              <a:gd name="T44" fmla="*/ 77406 w 354"/>
              <a:gd name="T45" fmla="*/ 15116 h 226"/>
              <a:gd name="T46" fmla="*/ 67966 w 354"/>
              <a:gd name="T47" fmla="*/ 73692 h 226"/>
              <a:gd name="T48" fmla="*/ 100062 w 354"/>
              <a:gd name="T49" fmla="*/ 86919 h 226"/>
              <a:gd name="T50" fmla="*/ 160476 w 354"/>
              <a:gd name="T51" fmla="*/ 96367 h 226"/>
              <a:gd name="T52" fmla="*/ 202011 w 354"/>
              <a:gd name="T53" fmla="*/ 100146 h 226"/>
              <a:gd name="T54" fmla="*/ 275642 w 354"/>
              <a:gd name="T55" fmla="*/ 96367 h 226"/>
              <a:gd name="T56" fmla="*/ 343608 w 354"/>
              <a:gd name="T57" fmla="*/ 98257 h 226"/>
              <a:gd name="T58" fmla="*/ 398359 w 354"/>
              <a:gd name="T59" fmla="*/ 66134 h 226"/>
              <a:gd name="T60" fmla="*/ 453110 w 354"/>
              <a:gd name="T61" fmla="*/ 11337 h 226"/>
              <a:gd name="T62" fmla="*/ 494645 w 354"/>
              <a:gd name="T63" fmla="*/ 5669 h 226"/>
              <a:gd name="T64" fmla="*/ 541844 w 354"/>
              <a:gd name="T65" fmla="*/ 5669 h 226"/>
              <a:gd name="T66" fmla="*/ 577715 w 354"/>
              <a:gd name="T67" fmla="*/ 26454 h 226"/>
              <a:gd name="T68" fmla="*/ 624914 w 354"/>
              <a:gd name="T69" fmla="*/ 49128 h 22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354"/>
              <a:gd name="T106" fmla="*/ 0 h 226"/>
              <a:gd name="T107" fmla="*/ 354 w 354"/>
              <a:gd name="T108" fmla="*/ 226 h 22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354" h="226">
                <a:moveTo>
                  <a:pt x="354" y="34"/>
                </a:moveTo>
                <a:lnTo>
                  <a:pt x="352" y="58"/>
                </a:lnTo>
                <a:lnTo>
                  <a:pt x="329" y="70"/>
                </a:lnTo>
                <a:lnTo>
                  <a:pt x="314" y="106"/>
                </a:lnTo>
                <a:lnTo>
                  <a:pt x="329" y="125"/>
                </a:lnTo>
                <a:lnTo>
                  <a:pt x="293" y="144"/>
                </a:lnTo>
                <a:lnTo>
                  <a:pt x="322" y="166"/>
                </a:lnTo>
                <a:lnTo>
                  <a:pt x="314" y="174"/>
                </a:lnTo>
                <a:lnTo>
                  <a:pt x="304" y="171"/>
                </a:lnTo>
                <a:lnTo>
                  <a:pt x="292" y="170"/>
                </a:lnTo>
                <a:lnTo>
                  <a:pt x="281" y="170"/>
                </a:lnTo>
                <a:lnTo>
                  <a:pt x="269" y="171"/>
                </a:lnTo>
                <a:lnTo>
                  <a:pt x="254" y="171"/>
                </a:lnTo>
                <a:lnTo>
                  <a:pt x="246" y="186"/>
                </a:lnTo>
                <a:lnTo>
                  <a:pt x="230" y="187"/>
                </a:lnTo>
                <a:lnTo>
                  <a:pt x="218" y="208"/>
                </a:lnTo>
                <a:lnTo>
                  <a:pt x="215" y="226"/>
                </a:lnTo>
                <a:lnTo>
                  <a:pt x="204" y="224"/>
                </a:lnTo>
                <a:lnTo>
                  <a:pt x="187" y="221"/>
                </a:lnTo>
                <a:lnTo>
                  <a:pt x="172" y="221"/>
                </a:lnTo>
                <a:lnTo>
                  <a:pt x="156" y="217"/>
                </a:lnTo>
                <a:lnTo>
                  <a:pt x="146" y="204"/>
                </a:lnTo>
                <a:lnTo>
                  <a:pt x="130" y="209"/>
                </a:lnTo>
                <a:lnTo>
                  <a:pt x="114" y="213"/>
                </a:lnTo>
                <a:lnTo>
                  <a:pt x="100" y="216"/>
                </a:lnTo>
                <a:lnTo>
                  <a:pt x="84" y="217"/>
                </a:lnTo>
                <a:lnTo>
                  <a:pt x="67" y="225"/>
                </a:lnTo>
                <a:lnTo>
                  <a:pt x="62" y="215"/>
                </a:lnTo>
                <a:lnTo>
                  <a:pt x="57" y="219"/>
                </a:lnTo>
                <a:lnTo>
                  <a:pt x="53" y="199"/>
                </a:lnTo>
                <a:lnTo>
                  <a:pt x="45" y="183"/>
                </a:lnTo>
                <a:lnTo>
                  <a:pt x="36" y="171"/>
                </a:lnTo>
                <a:lnTo>
                  <a:pt x="23" y="156"/>
                </a:lnTo>
                <a:lnTo>
                  <a:pt x="14" y="149"/>
                </a:lnTo>
                <a:lnTo>
                  <a:pt x="7" y="135"/>
                </a:lnTo>
                <a:lnTo>
                  <a:pt x="7" y="123"/>
                </a:lnTo>
                <a:lnTo>
                  <a:pt x="16" y="110"/>
                </a:lnTo>
                <a:lnTo>
                  <a:pt x="29" y="96"/>
                </a:lnTo>
                <a:lnTo>
                  <a:pt x="37" y="84"/>
                </a:lnTo>
                <a:lnTo>
                  <a:pt x="26" y="70"/>
                </a:lnTo>
                <a:lnTo>
                  <a:pt x="6" y="54"/>
                </a:lnTo>
                <a:lnTo>
                  <a:pt x="0" y="36"/>
                </a:lnTo>
                <a:lnTo>
                  <a:pt x="9" y="15"/>
                </a:lnTo>
                <a:lnTo>
                  <a:pt x="17" y="5"/>
                </a:lnTo>
                <a:lnTo>
                  <a:pt x="29" y="2"/>
                </a:lnTo>
                <a:lnTo>
                  <a:pt x="41" y="8"/>
                </a:lnTo>
                <a:lnTo>
                  <a:pt x="45" y="21"/>
                </a:lnTo>
                <a:lnTo>
                  <a:pt x="36" y="39"/>
                </a:lnTo>
                <a:lnTo>
                  <a:pt x="40" y="46"/>
                </a:lnTo>
                <a:lnTo>
                  <a:pt x="53" y="46"/>
                </a:lnTo>
                <a:lnTo>
                  <a:pt x="71" y="48"/>
                </a:lnTo>
                <a:lnTo>
                  <a:pt x="85" y="51"/>
                </a:lnTo>
                <a:lnTo>
                  <a:pt x="98" y="59"/>
                </a:lnTo>
                <a:lnTo>
                  <a:pt x="107" y="53"/>
                </a:lnTo>
                <a:lnTo>
                  <a:pt x="125" y="51"/>
                </a:lnTo>
                <a:lnTo>
                  <a:pt x="146" y="51"/>
                </a:lnTo>
                <a:lnTo>
                  <a:pt x="166" y="51"/>
                </a:lnTo>
                <a:lnTo>
                  <a:pt x="182" y="52"/>
                </a:lnTo>
                <a:lnTo>
                  <a:pt x="201" y="44"/>
                </a:lnTo>
                <a:lnTo>
                  <a:pt x="211" y="35"/>
                </a:lnTo>
                <a:lnTo>
                  <a:pt x="227" y="19"/>
                </a:lnTo>
                <a:lnTo>
                  <a:pt x="240" y="6"/>
                </a:lnTo>
                <a:lnTo>
                  <a:pt x="247" y="0"/>
                </a:lnTo>
                <a:lnTo>
                  <a:pt x="262" y="3"/>
                </a:lnTo>
                <a:lnTo>
                  <a:pt x="273" y="2"/>
                </a:lnTo>
                <a:lnTo>
                  <a:pt x="287" y="3"/>
                </a:lnTo>
                <a:lnTo>
                  <a:pt x="294" y="2"/>
                </a:lnTo>
                <a:lnTo>
                  <a:pt x="306" y="14"/>
                </a:lnTo>
                <a:lnTo>
                  <a:pt x="318" y="21"/>
                </a:lnTo>
                <a:lnTo>
                  <a:pt x="331" y="26"/>
                </a:lnTo>
                <a:lnTo>
                  <a:pt x="354" y="34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 w="63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Freeform 37"/>
          <p:cNvSpPr>
            <a:spLocks noChangeAspect="1"/>
          </p:cNvSpPr>
          <p:nvPr/>
        </p:nvSpPr>
        <p:spPr bwMode="auto">
          <a:xfrm>
            <a:off x="4284663" y="4727575"/>
            <a:ext cx="631825" cy="517525"/>
          </a:xfrm>
          <a:custGeom>
            <a:avLst/>
            <a:gdLst>
              <a:gd name="T0" fmla="*/ 371551 w 335"/>
              <a:gd name="T1" fmla="*/ 477861 h 274"/>
              <a:gd name="T2" fmla="*/ 281021 w 335"/>
              <a:gd name="T3" fmla="*/ 457084 h 274"/>
              <a:gd name="T4" fmla="*/ 177288 w 335"/>
              <a:gd name="T5" fmla="*/ 338091 h 274"/>
              <a:gd name="T6" fmla="*/ 158428 w 335"/>
              <a:gd name="T7" fmla="*/ 268206 h 274"/>
              <a:gd name="T8" fmla="*/ 137681 w 335"/>
              <a:gd name="T9" fmla="*/ 164324 h 274"/>
              <a:gd name="T10" fmla="*/ 73556 w 335"/>
              <a:gd name="T11" fmla="*/ 226653 h 274"/>
              <a:gd name="T12" fmla="*/ 0 w 335"/>
              <a:gd name="T13" fmla="*/ 181323 h 274"/>
              <a:gd name="T14" fmla="*/ 64126 w 335"/>
              <a:gd name="T15" fmla="*/ 120882 h 274"/>
              <a:gd name="T16" fmla="*/ 113163 w 335"/>
              <a:gd name="T17" fmla="*/ 107660 h 274"/>
              <a:gd name="T18" fmla="*/ 143339 w 335"/>
              <a:gd name="T19" fmla="*/ 118993 h 274"/>
              <a:gd name="T20" fmla="*/ 196149 w 335"/>
              <a:gd name="T21" fmla="*/ 111438 h 274"/>
              <a:gd name="T22" fmla="*/ 245186 w 335"/>
              <a:gd name="T23" fmla="*/ 79329 h 274"/>
              <a:gd name="T24" fmla="*/ 303653 w 335"/>
              <a:gd name="T25" fmla="*/ 32109 h 274"/>
              <a:gd name="T26" fmla="*/ 345146 w 335"/>
              <a:gd name="T27" fmla="*/ 0 h 274"/>
              <a:gd name="T28" fmla="*/ 403614 w 335"/>
              <a:gd name="T29" fmla="*/ 45331 h 274"/>
              <a:gd name="T30" fmla="*/ 439448 w 335"/>
              <a:gd name="T31" fmla="*/ 100105 h 274"/>
              <a:gd name="T32" fmla="*/ 482828 w 335"/>
              <a:gd name="T33" fmla="*/ 137881 h 274"/>
              <a:gd name="T34" fmla="*/ 554497 w 335"/>
              <a:gd name="T35" fmla="*/ 113327 h 274"/>
              <a:gd name="T36" fmla="*/ 565813 w 335"/>
              <a:gd name="T37" fmla="*/ 158657 h 274"/>
              <a:gd name="T38" fmla="*/ 612965 w 335"/>
              <a:gd name="T39" fmla="*/ 185100 h 274"/>
              <a:gd name="T40" fmla="*/ 626167 w 335"/>
              <a:gd name="T41" fmla="*/ 232320 h 274"/>
              <a:gd name="T42" fmla="*/ 597876 w 335"/>
              <a:gd name="T43" fmla="*/ 264429 h 274"/>
              <a:gd name="T44" fmla="*/ 552611 w 335"/>
              <a:gd name="T45" fmla="*/ 243652 h 274"/>
              <a:gd name="T46" fmla="*/ 499802 w 335"/>
              <a:gd name="T47" fmla="*/ 217209 h 274"/>
              <a:gd name="T48" fmla="*/ 458309 w 335"/>
              <a:gd name="T49" fmla="*/ 249319 h 274"/>
              <a:gd name="T50" fmla="*/ 437562 w 335"/>
              <a:gd name="T51" fmla="*/ 211543 h 274"/>
              <a:gd name="T52" fmla="*/ 388525 w 335"/>
              <a:gd name="T53" fmla="*/ 200210 h 274"/>
              <a:gd name="T54" fmla="*/ 322514 w 335"/>
              <a:gd name="T55" fmla="*/ 198322 h 274"/>
              <a:gd name="T56" fmla="*/ 292337 w 335"/>
              <a:gd name="T57" fmla="*/ 196433 h 274"/>
              <a:gd name="T58" fmla="*/ 254616 w 335"/>
              <a:gd name="T59" fmla="*/ 179434 h 274"/>
              <a:gd name="T60" fmla="*/ 252730 w 335"/>
              <a:gd name="T61" fmla="*/ 236097 h 274"/>
              <a:gd name="T62" fmla="*/ 271590 w 335"/>
              <a:gd name="T63" fmla="*/ 281428 h 274"/>
              <a:gd name="T64" fmla="*/ 294223 w 335"/>
              <a:gd name="T65" fmla="*/ 321092 h 274"/>
              <a:gd name="T66" fmla="*/ 318742 w 335"/>
              <a:gd name="T67" fmla="*/ 364534 h 274"/>
              <a:gd name="T68" fmla="*/ 345146 w 335"/>
              <a:gd name="T69" fmla="*/ 392866 h 274"/>
              <a:gd name="T70" fmla="*/ 394183 w 335"/>
              <a:gd name="T71" fmla="*/ 440085 h 274"/>
              <a:gd name="T72" fmla="*/ 422474 w 335"/>
              <a:gd name="T73" fmla="*/ 477861 h 274"/>
              <a:gd name="T74" fmla="*/ 437562 w 335"/>
              <a:gd name="T75" fmla="*/ 517525 h 274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335"/>
              <a:gd name="T115" fmla="*/ 0 h 274"/>
              <a:gd name="T116" fmla="*/ 335 w 335"/>
              <a:gd name="T117" fmla="*/ 274 h 274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335" h="274">
                <a:moveTo>
                  <a:pt x="232" y="274"/>
                </a:moveTo>
                <a:lnTo>
                  <a:pt x="197" y="253"/>
                </a:lnTo>
                <a:lnTo>
                  <a:pt x="167" y="241"/>
                </a:lnTo>
                <a:lnTo>
                  <a:pt x="149" y="242"/>
                </a:lnTo>
                <a:lnTo>
                  <a:pt x="116" y="200"/>
                </a:lnTo>
                <a:lnTo>
                  <a:pt x="94" y="179"/>
                </a:lnTo>
                <a:lnTo>
                  <a:pt x="109" y="166"/>
                </a:lnTo>
                <a:lnTo>
                  <a:pt x="84" y="142"/>
                </a:lnTo>
                <a:lnTo>
                  <a:pt x="84" y="108"/>
                </a:lnTo>
                <a:lnTo>
                  <a:pt x="73" y="87"/>
                </a:lnTo>
                <a:lnTo>
                  <a:pt x="55" y="87"/>
                </a:lnTo>
                <a:lnTo>
                  <a:pt x="39" y="120"/>
                </a:lnTo>
                <a:lnTo>
                  <a:pt x="19" y="106"/>
                </a:lnTo>
                <a:lnTo>
                  <a:pt x="0" y="96"/>
                </a:lnTo>
                <a:lnTo>
                  <a:pt x="12" y="70"/>
                </a:lnTo>
                <a:lnTo>
                  <a:pt x="34" y="64"/>
                </a:lnTo>
                <a:lnTo>
                  <a:pt x="41" y="63"/>
                </a:lnTo>
                <a:lnTo>
                  <a:pt x="60" y="57"/>
                </a:lnTo>
                <a:lnTo>
                  <a:pt x="69" y="60"/>
                </a:lnTo>
                <a:lnTo>
                  <a:pt x="76" y="63"/>
                </a:lnTo>
                <a:lnTo>
                  <a:pt x="87" y="62"/>
                </a:lnTo>
                <a:lnTo>
                  <a:pt x="104" y="59"/>
                </a:lnTo>
                <a:lnTo>
                  <a:pt x="123" y="53"/>
                </a:lnTo>
                <a:lnTo>
                  <a:pt x="130" y="42"/>
                </a:lnTo>
                <a:lnTo>
                  <a:pt x="147" y="32"/>
                </a:lnTo>
                <a:lnTo>
                  <a:pt x="161" y="17"/>
                </a:lnTo>
                <a:lnTo>
                  <a:pt x="171" y="9"/>
                </a:lnTo>
                <a:lnTo>
                  <a:pt x="183" y="0"/>
                </a:lnTo>
                <a:lnTo>
                  <a:pt x="204" y="15"/>
                </a:lnTo>
                <a:lnTo>
                  <a:pt x="214" y="24"/>
                </a:lnTo>
                <a:lnTo>
                  <a:pt x="221" y="38"/>
                </a:lnTo>
                <a:lnTo>
                  <a:pt x="233" y="53"/>
                </a:lnTo>
                <a:lnTo>
                  <a:pt x="245" y="62"/>
                </a:lnTo>
                <a:lnTo>
                  <a:pt x="256" y="73"/>
                </a:lnTo>
                <a:lnTo>
                  <a:pt x="282" y="71"/>
                </a:lnTo>
                <a:lnTo>
                  <a:pt x="294" y="60"/>
                </a:lnTo>
                <a:lnTo>
                  <a:pt x="298" y="75"/>
                </a:lnTo>
                <a:lnTo>
                  <a:pt x="300" y="84"/>
                </a:lnTo>
                <a:lnTo>
                  <a:pt x="312" y="90"/>
                </a:lnTo>
                <a:lnTo>
                  <a:pt x="325" y="98"/>
                </a:lnTo>
                <a:lnTo>
                  <a:pt x="335" y="111"/>
                </a:lnTo>
                <a:lnTo>
                  <a:pt x="332" y="123"/>
                </a:lnTo>
                <a:lnTo>
                  <a:pt x="327" y="130"/>
                </a:lnTo>
                <a:lnTo>
                  <a:pt x="317" y="140"/>
                </a:lnTo>
                <a:lnTo>
                  <a:pt x="305" y="132"/>
                </a:lnTo>
                <a:lnTo>
                  <a:pt x="293" y="129"/>
                </a:lnTo>
                <a:lnTo>
                  <a:pt x="276" y="121"/>
                </a:lnTo>
                <a:lnTo>
                  <a:pt x="265" y="115"/>
                </a:lnTo>
                <a:lnTo>
                  <a:pt x="252" y="115"/>
                </a:lnTo>
                <a:lnTo>
                  <a:pt x="243" y="132"/>
                </a:lnTo>
                <a:lnTo>
                  <a:pt x="235" y="128"/>
                </a:lnTo>
                <a:lnTo>
                  <a:pt x="232" y="112"/>
                </a:lnTo>
                <a:lnTo>
                  <a:pt x="217" y="109"/>
                </a:lnTo>
                <a:lnTo>
                  <a:pt x="206" y="106"/>
                </a:lnTo>
                <a:lnTo>
                  <a:pt x="188" y="105"/>
                </a:lnTo>
                <a:lnTo>
                  <a:pt x="171" y="105"/>
                </a:lnTo>
                <a:lnTo>
                  <a:pt x="164" y="107"/>
                </a:lnTo>
                <a:lnTo>
                  <a:pt x="155" y="104"/>
                </a:lnTo>
                <a:lnTo>
                  <a:pt x="145" y="99"/>
                </a:lnTo>
                <a:lnTo>
                  <a:pt x="135" y="95"/>
                </a:lnTo>
                <a:lnTo>
                  <a:pt x="135" y="111"/>
                </a:lnTo>
                <a:lnTo>
                  <a:pt x="134" y="125"/>
                </a:lnTo>
                <a:lnTo>
                  <a:pt x="140" y="136"/>
                </a:lnTo>
                <a:lnTo>
                  <a:pt x="144" y="149"/>
                </a:lnTo>
                <a:lnTo>
                  <a:pt x="147" y="163"/>
                </a:lnTo>
                <a:lnTo>
                  <a:pt x="156" y="170"/>
                </a:lnTo>
                <a:lnTo>
                  <a:pt x="163" y="181"/>
                </a:lnTo>
                <a:lnTo>
                  <a:pt x="169" y="193"/>
                </a:lnTo>
                <a:lnTo>
                  <a:pt x="171" y="201"/>
                </a:lnTo>
                <a:lnTo>
                  <a:pt x="183" y="208"/>
                </a:lnTo>
                <a:lnTo>
                  <a:pt x="197" y="221"/>
                </a:lnTo>
                <a:lnTo>
                  <a:pt x="209" y="233"/>
                </a:lnTo>
                <a:lnTo>
                  <a:pt x="215" y="241"/>
                </a:lnTo>
                <a:lnTo>
                  <a:pt x="224" y="253"/>
                </a:lnTo>
                <a:lnTo>
                  <a:pt x="231" y="265"/>
                </a:lnTo>
                <a:lnTo>
                  <a:pt x="232" y="274"/>
                </a:lnTo>
                <a:close/>
              </a:path>
            </a:pathLst>
          </a:custGeom>
          <a:solidFill>
            <a:srgbClr val="92D050"/>
          </a:solidFill>
          <a:ln w="635">
            <a:solidFill>
              <a:srgbClr val="000000"/>
            </a:solidFill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Freeform 36"/>
          <p:cNvSpPr>
            <a:spLocks noChangeAspect="1" noEditPoints="1"/>
          </p:cNvSpPr>
          <p:nvPr/>
        </p:nvSpPr>
        <p:spPr bwMode="auto">
          <a:xfrm>
            <a:off x="3954463" y="2973388"/>
            <a:ext cx="482600" cy="571500"/>
          </a:xfrm>
          <a:custGeom>
            <a:avLst/>
            <a:gdLst>
              <a:gd name="T0" fmla="*/ 49014 w 256"/>
              <a:gd name="T1" fmla="*/ 341391 h 303"/>
              <a:gd name="T2" fmla="*/ 35818 w 256"/>
              <a:gd name="T3" fmla="*/ 245198 h 303"/>
              <a:gd name="T4" fmla="*/ 84832 w 256"/>
              <a:gd name="T5" fmla="*/ 124485 h 303"/>
              <a:gd name="T6" fmla="*/ 165894 w 256"/>
              <a:gd name="T7" fmla="*/ 82990 h 303"/>
              <a:gd name="T8" fmla="*/ 269577 w 256"/>
              <a:gd name="T9" fmla="*/ 0 h 303"/>
              <a:gd name="T10" fmla="*/ 258266 w 256"/>
              <a:gd name="T11" fmla="*/ 67901 h 303"/>
              <a:gd name="T12" fmla="*/ 243185 w 256"/>
              <a:gd name="T13" fmla="*/ 132030 h 303"/>
              <a:gd name="T14" fmla="*/ 245070 w 256"/>
              <a:gd name="T15" fmla="*/ 190500 h 303"/>
              <a:gd name="T16" fmla="*/ 239415 w 256"/>
              <a:gd name="T17" fmla="*/ 254629 h 303"/>
              <a:gd name="T18" fmla="*/ 199827 w 256"/>
              <a:gd name="T19" fmla="*/ 279149 h 303"/>
              <a:gd name="T20" fmla="*/ 154583 w 256"/>
              <a:gd name="T21" fmla="*/ 318757 h 303"/>
              <a:gd name="T22" fmla="*/ 131961 w 256"/>
              <a:gd name="T23" fmla="*/ 413064 h 303"/>
              <a:gd name="T24" fmla="*/ 88602 w 256"/>
              <a:gd name="T25" fmla="*/ 450787 h 303"/>
              <a:gd name="T26" fmla="*/ 58440 w 256"/>
              <a:gd name="T27" fmla="*/ 420609 h 303"/>
              <a:gd name="T28" fmla="*/ 186630 w 256"/>
              <a:gd name="T29" fmla="*/ 399861 h 303"/>
              <a:gd name="T30" fmla="*/ 213023 w 256"/>
              <a:gd name="T31" fmla="*/ 365911 h 303"/>
              <a:gd name="T32" fmla="*/ 235644 w 256"/>
              <a:gd name="T33" fmla="*/ 305554 h 303"/>
              <a:gd name="T34" fmla="*/ 254496 w 256"/>
              <a:gd name="T35" fmla="*/ 343277 h 303"/>
              <a:gd name="T36" fmla="*/ 239415 w 256"/>
              <a:gd name="T37" fmla="*/ 401747 h 303"/>
              <a:gd name="T38" fmla="*/ 226219 w 256"/>
              <a:gd name="T39" fmla="*/ 426267 h 303"/>
              <a:gd name="T40" fmla="*/ 180975 w 256"/>
              <a:gd name="T41" fmla="*/ 413064 h 303"/>
              <a:gd name="T42" fmla="*/ 273348 w 256"/>
              <a:gd name="T43" fmla="*/ 463990 h 303"/>
              <a:gd name="T44" fmla="*/ 280888 w 256"/>
              <a:gd name="T45" fmla="*/ 447015 h 303"/>
              <a:gd name="T46" fmla="*/ 316706 w 256"/>
              <a:gd name="T47" fmla="*/ 480965 h 303"/>
              <a:gd name="T48" fmla="*/ 301625 w 256"/>
              <a:gd name="T49" fmla="*/ 503599 h 303"/>
              <a:gd name="T50" fmla="*/ 258266 w 256"/>
              <a:gd name="T51" fmla="*/ 494168 h 303"/>
              <a:gd name="T52" fmla="*/ 352524 w 256"/>
              <a:gd name="T53" fmla="*/ 435698 h 303"/>
              <a:gd name="T54" fmla="*/ 371376 w 256"/>
              <a:gd name="T55" fmla="*/ 392317 h 303"/>
              <a:gd name="T56" fmla="*/ 399653 w 256"/>
              <a:gd name="T57" fmla="*/ 354594 h 303"/>
              <a:gd name="T58" fmla="*/ 393998 w 256"/>
              <a:gd name="T59" fmla="*/ 294238 h 303"/>
              <a:gd name="T60" fmla="*/ 348754 w 256"/>
              <a:gd name="T61" fmla="*/ 294238 h 303"/>
              <a:gd name="T62" fmla="*/ 320477 w 256"/>
              <a:gd name="T63" fmla="*/ 326302 h 303"/>
              <a:gd name="T64" fmla="*/ 303510 w 256"/>
              <a:gd name="T65" fmla="*/ 284807 h 303"/>
              <a:gd name="T66" fmla="*/ 303510 w 256"/>
              <a:gd name="T67" fmla="*/ 326302 h 303"/>
              <a:gd name="T68" fmla="*/ 294084 w 256"/>
              <a:gd name="T69" fmla="*/ 381000 h 303"/>
              <a:gd name="T70" fmla="*/ 311051 w 256"/>
              <a:gd name="T71" fmla="*/ 418723 h 303"/>
              <a:gd name="T72" fmla="*/ 352524 w 256"/>
              <a:gd name="T73" fmla="*/ 435698 h 303"/>
              <a:gd name="T74" fmla="*/ 478830 w 256"/>
              <a:gd name="T75" fmla="*/ 530005 h 303"/>
              <a:gd name="T76" fmla="*/ 475059 w 256"/>
              <a:gd name="T77" fmla="*/ 562069 h 303"/>
              <a:gd name="T78" fmla="*/ 444897 w 256"/>
              <a:gd name="T79" fmla="*/ 558297 h 303"/>
              <a:gd name="T80" fmla="*/ 429816 w 256"/>
              <a:gd name="T81" fmla="*/ 522460 h 303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w 256"/>
              <a:gd name="T124" fmla="*/ 0 h 303"/>
              <a:gd name="T125" fmla="*/ 256 w 256"/>
              <a:gd name="T126" fmla="*/ 303 h 303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T123" t="T124" r="T125" b="T126"/>
            <a:pathLst>
              <a:path w="256" h="303">
                <a:moveTo>
                  <a:pt x="31" y="223"/>
                </a:moveTo>
                <a:lnTo>
                  <a:pt x="26" y="181"/>
                </a:lnTo>
                <a:lnTo>
                  <a:pt x="0" y="174"/>
                </a:lnTo>
                <a:lnTo>
                  <a:pt x="19" y="130"/>
                </a:lnTo>
                <a:lnTo>
                  <a:pt x="21" y="93"/>
                </a:lnTo>
                <a:lnTo>
                  <a:pt x="45" y="66"/>
                </a:lnTo>
                <a:lnTo>
                  <a:pt x="60" y="43"/>
                </a:lnTo>
                <a:lnTo>
                  <a:pt x="88" y="44"/>
                </a:lnTo>
                <a:lnTo>
                  <a:pt x="116" y="23"/>
                </a:lnTo>
                <a:lnTo>
                  <a:pt x="143" y="0"/>
                </a:lnTo>
                <a:lnTo>
                  <a:pt x="154" y="12"/>
                </a:lnTo>
                <a:lnTo>
                  <a:pt x="137" y="36"/>
                </a:lnTo>
                <a:lnTo>
                  <a:pt x="144" y="46"/>
                </a:lnTo>
                <a:lnTo>
                  <a:pt x="129" y="70"/>
                </a:lnTo>
                <a:lnTo>
                  <a:pt x="121" y="86"/>
                </a:lnTo>
                <a:lnTo>
                  <a:pt x="130" y="101"/>
                </a:lnTo>
                <a:lnTo>
                  <a:pt x="143" y="113"/>
                </a:lnTo>
                <a:lnTo>
                  <a:pt x="127" y="135"/>
                </a:lnTo>
                <a:lnTo>
                  <a:pt x="111" y="132"/>
                </a:lnTo>
                <a:lnTo>
                  <a:pt x="106" y="148"/>
                </a:lnTo>
                <a:lnTo>
                  <a:pt x="98" y="158"/>
                </a:lnTo>
                <a:lnTo>
                  <a:pt x="82" y="169"/>
                </a:lnTo>
                <a:lnTo>
                  <a:pt x="76" y="199"/>
                </a:lnTo>
                <a:lnTo>
                  <a:pt x="70" y="219"/>
                </a:lnTo>
                <a:lnTo>
                  <a:pt x="62" y="241"/>
                </a:lnTo>
                <a:lnTo>
                  <a:pt x="47" y="239"/>
                </a:lnTo>
                <a:lnTo>
                  <a:pt x="38" y="226"/>
                </a:lnTo>
                <a:lnTo>
                  <a:pt x="31" y="223"/>
                </a:lnTo>
                <a:close/>
                <a:moveTo>
                  <a:pt x="96" y="219"/>
                </a:moveTo>
                <a:lnTo>
                  <a:pt x="99" y="212"/>
                </a:lnTo>
                <a:lnTo>
                  <a:pt x="99" y="200"/>
                </a:lnTo>
                <a:lnTo>
                  <a:pt x="113" y="194"/>
                </a:lnTo>
                <a:lnTo>
                  <a:pt x="117" y="173"/>
                </a:lnTo>
                <a:lnTo>
                  <a:pt x="125" y="162"/>
                </a:lnTo>
                <a:lnTo>
                  <a:pt x="132" y="170"/>
                </a:lnTo>
                <a:lnTo>
                  <a:pt x="135" y="182"/>
                </a:lnTo>
                <a:lnTo>
                  <a:pt x="132" y="200"/>
                </a:lnTo>
                <a:lnTo>
                  <a:pt x="127" y="213"/>
                </a:lnTo>
                <a:lnTo>
                  <a:pt x="131" y="221"/>
                </a:lnTo>
                <a:lnTo>
                  <a:pt x="120" y="226"/>
                </a:lnTo>
                <a:lnTo>
                  <a:pt x="106" y="219"/>
                </a:lnTo>
                <a:lnTo>
                  <a:pt x="96" y="219"/>
                </a:lnTo>
                <a:close/>
                <a:moveTo>
                  <a:pt x="137" y="252"/>
                </a:moveTo>
                <a:lnTo>
                  <a:pt x="145" y="246"/>
                </a:lnTo>
                <a:lnTo>
                  <a:pt x="144" y="238"/>
                </a:lnTo>
                <a:lnTo>
                  <a:pt x="149" y="237"/>
                </a:lnTo>
                <a:lnTo>
                  <a:pt x="160" y="246"/>
                </a:lnTo>
                <a:lnTo>
                  <a:pt x="168" y="255"/>
                </a:lnTo>
                <a:lnTo>
                  <a:pt x="168" y="267"/>
                </a:lnTo>
                <a:lnTo>
                  <a:pt x="160" y="267"/>
                </a:lnTo>
                <a:lnTo>
                  <a:pt x="149" y="276"/>
                </a:lnTo>
                <a:lnTo>
                  <a:pt x="137" y="262"/>
                </a:lnTo>
                <a:lnTo>
                  <a:pt x="137" y="252"/>
                </a:lnTo>
                <a:close/>
                <a:moveTo>
                  <a:pt x="187" y="231"/>
                </a:moveTo>
                <a:lnTo>
                  <a:pt x="197" y="217"/>
                </a:lnTo>
                <a:lnTo>
                  <a:pt x="197" y="208"/>
                </a:lnTo>
                <a:lnTo>
                  <a:pt x="205" y="199"/>
                </a:lnTo>
                <a:lnTo>
                  <a:pt x="212" y="188"/>
                </a:lnTo>
                <a:lnTo>
                  <a:pt x="211" y="170"/>
                </a:lnTo>
                <a:lnTo>
                  <a:pt x="209" y="156"/>
                </a:lnTo>
                <a:lnTo>
                  <a:pt x="200" y="147"/>
                </a:lnTo>
                <a:lnTo>
                  <a:pt x="185" y="156"/>
                </a:lnTo>
                <a:lnTo>
                  <a:pt x="180" y="171"/>
                </a:lnTo>
                <a:lnTo>
                  <a:pt x="170" y="173"/>
                </a:lnTo>
                <a:lnTo>
                  <a:pt x="170" y="153"/>
                </a:lnTo>
                <a:lnTo>
                  <a:pt x="161" y="151"/>
                </a:lnTo>
                <a:lnTo>
                  <a:pt x="161" y="160"/>
                </a:lnTo>
                <a:lnTo>
                  <a:pt x="161" y="173"/>
                </a:lnTo>
                <a:lnTo>
                  <a:pt x="156" y="185"/>
                </a:lnTo>
                <a:lnTo>
                  <a:pt x="156" y="202"/>
                </a:lnTo>
                <a:lnTo>
                  <a:pt x="156" y="216"/>
                </a:lnTo>
                <a:lnTo>
                  <a:pt x="165" y="222"/>
                </a:lnTo>
                <a:lnTo>
                  <a:pt x="172" y="231"/>
                </a:lnTo>
                <a:lnTo>
                  <a:pt x="187" y="231"/>
                </a:lnTo>
                <a:close/>
                <a:moveTo>
                  <a:pt x="246" y="273"/>
                </a:moveTo>
                <a:lnTo>
                  <a:pt x="254" y="281"/>
                </a:lnTo>
                <a:lnTo>
                  <a:pt x="256" y="290"/>
                </a:lnTo>
                <a:lnTo>
                  <a:pt x="252" y="298"/>
                </a:lnTo>
                <a:lnTo>
                  <a:pt x="245" y="303"/>
                </a:lnTo>
                <a:lnTo>
                  <a:pt x="236" y="296"/>
                </a:lnTo>
                <a:lnTo>
                  <a:pt x="228" y="292"/>
                </a:lnTo>
                <a:lnTo>
                  <a:pt x="228" y="277"/>
                </a:lnTo>
                <a:lnTo>
                  <a:pt x="246" y="273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 w="63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Freeform 35"/>
          <p:cNvSpPr>
            <a:spLocks noChangeAspect="1" noEditPoints="1"/>
          </p:cNvSpPr>
          <p:nvPr/>
        </p:nvSpPr>
        <p:spPr bwMode="auto">
          <a:xfrm>
            <a:off x="1771650" y="4695825"/>
            <a:ext cx="1435100" cy="1200150"/>
          </a:xfrm>
          <a:custGeom>
            <a:avLst/>
            <a:gdLst>
              <a:gd name="T0" fmla="*/ 1352015 w 760"/>
              <a:gd name="T1" fmla="*/ 503837 h 636"/>
              <a:gd name="T2" fmla="*/ 1272707 w 760"/>
              <a:gd name="T3" fmla="*/ 594414 h 636"/>
              <a:gd name="T4" fmla="*/ 1076325 w 760"/>
              <a:gd name="T5" fmla="*/ 637816 h 636"/>
              <a:gd name="T6" fmla="*/ 936592 w 760"/>
              <a:gd name="T7" fmla="*/ 775569 h 636"/>
              <a:gd name="T8" fmla="*/ 898826 w 760"/>
              <a:gd name="T9" fmla="*/ 894452 h 636"/>
              <a:gd name="T10" fmla="*/ 891273 w 760"/>
              <a:gd name="T11" fmla="*/ 985030 h 636"/>
              <a:gd name="T12" fmla="*/ 796858 w 760"/>
              <a:gd name="T13" fmla="*/ 1034092 h 636"/>
              <a:gd name="T14" fmla="*/ 770422 w 760"/>
              <a:gd name="T15" fmla="*/ 1105800 h 636"/>
              <a:gd name="T16" fmla="*/ 668454 w 760"/>
              <a:gd name="T17" fmla="*/ 1122783 h 636"/>
              <a:gd name="T18" fmla="*/ 600476 w 760"/>
              <a:gd name="T19" fmla="*/ 1192603 h 636"/>
              <a:gd name="T20" fmla="*/ 483402 w 760"/>
              <a:gd name="T21" fmla="*/ 1169959 h 636"/>
              <a:gd name="T22" fmla="*/ 362552 w 760"/>
              <a:gd name="T23" fmla="*/ 1151088 h 636"/>
              <a:gd name="T24" fmla="*/ 279467 w 760"/>
              <a:gd name="T25" fmla="*/ 1162410 h 636"/>
              <a:gd name="T26" fmla="*/ 181276 w 760"/>
              <a:gd name="T27" fmla="*/ 1169959 h 636"/>
              <a:gd name="T28" fmla="*/ 96303 w 760"/>
              <a:gd name="T29" fmla="*/ 1134105 h 636"/>
              <a:gd name="T30" fmla="*/ 33989 w 760"/>
              <a:gd name="T31" fmla="*/ 977482 h 636"/>
              <a:gd name="T32" fmla="*/ 47207 w 760"/>
              <a:gd name="T33" fmla="*/ 873695 h 636"/>
              <a:gd name="T34" fmla="*/ 69867 w 760"/>
              <a:gd name="T35" fmla="*/ 794440 h 636"/>
              <a:gd name="T36" fmla="*/ 132180 w 760"/>
              <a:gd name="T37" fmla="*/ 692540 h 636"/>
              <a:gd name="T38" fmla="*/ 120851 w 760"/>
              <a:gd name="T39" fmla="*/ 634042 h 636"/>
              <a:gd name="T40" fmla="*/ 198270 w 760"/>
              <a:gd name="T41" fmla="*/ 560448 h 636"/>
              <a:gd name="T42" fmla="*/ 283243 w 760"/>
              <a:gd name="T43" fmla="*/ 477418 h 636"/>
              <a:gd name="T44" fmla="*/ 296461 w 760"/>
              <a:gd name="T45" fmla="*/ 388728 h 636"/>
              <a:gd name="T46" fmla="*/ 237924 w 760"/>
              <a:gd name="T47" fmla="*/ 332117 h 636"/>
              <a:gd name="T48" fmla="*/ 175611 w 760"/>
              <a:gd name="T49" fmla="*/ 313247 h 636"/>
              <a:gd name="T50" fmla="*/ 115186 w 760"/>
              <a:gd name="T51" fmla="*/ 275506 h 636"/>
              <a:gd name="T52" fmla="*/ 24548 w 760"/>
              <a:gd name="T53" fmla="*/ 220782 h 636"/>
              <a:gd name="T54" fmla="*/ 33989 w 760"/>
              <a:gd name="T55" fmla="*/ 90577 h 636"/>
              <a:gd name="T56" fmla="*/ 171834 w 760"/>
              <a:gd name="T57" fmla="*/ 28305 h 636"/>
              <a:gd name="T58" fmla="*/ 281355 w 760"/>
              <a:gd name="T59" fmla="*/ 50950 h 636"/>
              <a:gd name="T60" fmla="*/ 439971 w 760"/>
              <a:gd name="T61" fmla="*/ 64159 h 636"/>
              <a:gd name="T62" fmla="*/ 608029 w 760"/>
              <a:gd name="T63" fmla="*/ 141527 h 636"/>
              <a:gd name="T64" fmla="*/ 768534 w 760"/>
              <a:gd name="T65" fmla="*/ 184929 h 636"/>
              <a:gd name="T66" fmla="*/ 864837 w 760"/>
              <a:gd name="T67" fmla="*/ 218895 h 636"/>
              <a:gd name="T68" fmla="*/ 940368 w 760"/>
              <a:gd name="T69" fmla="*/ 320795 h 636"/>
              <a:gd name="T70" fmla="*/ 1048001 w 760"/>
              <a:gd name="T71" fmla="*/ 362310 h 636"/>
              <a:gd name="T72" fmla="*/ 1127309 w 760"/>
              <a:gd name="T73" fmla="*/ 364197 h 636"/>
              <a:gd name="T74" fmla="*/ 1259489 w 760"/>
              <a:gd name="T75" fmla="*/ 439678 h 636"/>
              <a:gd name="T76" fmla="*/ 1361457 w 760"/>
              <a:gd name="T77" fmla="*/ 471757 h 636"/>
              <a:gd name="T78" fmla="*/ 1408664 w 760"/>
              <a:gd name="T79" fmla="*/ 803875 h 636"/>
              <a:gd name="T80" fmla="*/ 1363345 w 760"/>
              <a:gd name="T81" fmla="*/ 834067 h 636"/>
              <a:gd name="T82" fmla="*/ 1427547 w 760"/>
              <a:gd name="T83" fmla="*/ 860486 h 636"/>
              <a:gd name="T84" fmla="*/ 1316138 w 760"/>
              <a:gd name="T85" fmla="*/ 839728 h 636"/>
              <a:gd name="T86" fmla="*/ 1259489 w 760"/>
              <a:gd name="T87" fmla="*/ 820858 h 636"/>
              <a:gd name="T88" fmla="*/ 1183958 w 760"/>
              <a:gd name="T89" fmla="*/ 858598 h 636"/>
              <a:gd name="T90" fmla="*/ 1236830 w 760"/>
              <a:gd name="T91" fmla="*/ 885017 h 636"/>
              <a:gd name="T92" fmla="*/ 1289702 w 760"/>
              <a:gd name="T93" fmla="*/ 903887 h 636"/>
              <a:gd name="T94" fmla="*/ 1076325 w 760"/>
              <a:gd name="T95" fmla="*/ 966159 h 636"/>
              <a:gd name="T96" fmla="*/ 1078213 w 760"/>
              <a:gd name="T97" fmla="*/ 894452 h 636"/>
              <a:gd name="T98" fmla="*/ 1048001 w 760"/>
              <a:gd name="T99" fmla="*/ 962385 h 6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760"/>
              <a:gd name="T151" fmla="*/ 0 h 636"/>
              <a:gd name="T152" fmla="*/ 760 w 760"/>
              <a:gd name="T153" fmla="*/ 636 h 6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760" h="636">
                <a:moveTo>
                  <a:pt x="721" y="250"/>
                </a:moveTo>
                <a:lnTo>
                  <a:pt x="730" y="258"/>
                </a:lnTo>
                <a:lnTo>
                  <a:pt x="716" y="267"/>
                </a:lnTo>
                <a:lnTo>
                  <a:pt x="722" y="274"/>
                </a:lnTo>
                <a:lnTo>
                  <a:pt x="700" y="296"/>
                </a:lnTo>
                <a:lnTo>
                  <a:pt x="674" y="315"/>
                </a:lnTo>
                <a:lnTo>
                  <a:pt x="640" y="322"/>
                </a:lnTo>
                <a:lnTo>
                  <a:pt x="605" y="329"/>
                </a:lnTo>
                <a:lnTo>
                  <a:pt x="570" y="338"/>
                </a:lnTo>
                <a:lnTo>
                  <a:pt x="538" y="368"/>
                </a:lnTo>
                <a:lnTo>
                  <a:pt x="512" y="387"/>
                </a:lnTo>
                <a:lnTo>
                  <a:pt x="496" y="411"/>
                </a:lnTo>
                <a:lnTo>
                  <a:pt x="481" y="431"/>
                </a:lnTo>
                <a:lnTo>
                  <a:pt x="465" y="453"/>
                </a:lnTo>
                <a:lnTo>
                  <a:pt x="476" y="474"/>
                </a:lnTo>
                <a:lnTo>
                  <a:pt x="490" y="487"/>
                </a:lnTo>
                <a:lnTo>
                  <a:pt x="487" y="509"/>
                </a:lnTo>
                <a:lnTo>
                  <a:pt x="472" y="522"/>
                </a:lnTo>
                <a:lnTo>
                  <a:pt x="451" y="523"/>
                </a:lnTo>
                <a:lnTo>
                  <a:pt x="436" y="532"/>
                </a:lnTo>
                <a:lnTo>
                  <a:pt x="422" y="548"/>
                </a:lnTo>
                <a:lnTo>
                  <a:pt x="408" y="558"/>
                </a:lnTo>
                <a:lnTo>
                  <a:pt x="402" y="568"/>
                </a:lnTo>
                <a:lnTo>
                  <a:pt x="408" y="586"/>
                </a:lnTo>
                <a:lnTo>
                  <a:pt x="396" y="592"/>
                </a:lnTo>
                <a:lnTo>
                  <a:pt x="373" y="580"/>
                </a:lnTo>
                <a:lnTo>
                  <a:pt x="354" y="595"/>
                </a:lnTo>
                <a:lnTo>
                  <a:pt x="342" y="603"/>
                </a:lnTo>
                <a:lnTo>
                  <a:pt x="329" y="613"/>
                </a:lnTo>
                <a:lnTo>
                  <a:pt x="318" y="632"/>
                </a:lnTo>
                <a:lnTo>
                  <a:pt x="311" y="636"/>
                </a:lnTo>
                <a:lnTo>
                  <a:pt x="293" y="623"/>
                </a:lnTo>
                <a:lnTo>
                  <a:pt x="256" y="620"/>
                </a:lnTo>
                <a:lnTo>
                  <a:pt x="229" y="622"/>
                </a:lnTo>
                <a:lnTo>
                  <a:pt x="206" y="620"/>
                </a:lnTo>
                <a:lnTo>
                  <a:pt x="192" y="610"/>
                </a:lnTo>
                <a:lnTo>
                  <a:pt x="174" y="604"/>
                </a:lnTo>
                <a:lnTo>
                  <a:pt x="154" y="604"/>
                </a:lnTo>
                <a:lnTo>
                  <a:pt x="148" y="616"/>
                </a:lnTo>
                <a:lnTo>
                  <a:pt x="136" y="615"/>
                </a:lnTo>
                <a:lnTo>
                  <a:pt x="105" y="612"/>
                </a:lnTo>
                <a:lnTo>
                  <a:pt x="96" y="620"/>
                </a:lnTo>
                <a:lnTo>
                  <a:pt x="88" y="631"/>
                </a:lnTo>
                <a:lnTo>
                  <a:pt x="64" y="625"/>
                </a:lnTo>
                <a:lnTo>
                  <a:pt x="51" y="601"/>
                </a:lnTo>
                <a:lnTo>
                  <a:pt x="41" y="575"/>
                </a:lnTo>
                <a:lnTo>
                  <a:pt x="40" y="542"/>
                </a:lnTo>
                <a:lnTo>
                  <a:pt x="18" y="518"/>
                </a:lnTo>
                <a:lnTo>
                  <a:pt x="0" y="509"/>
                </a:lnTo>
                <a:lnTo>
                  <a:pt x="9" y="483"/>
                </a:lnTo>
                <a:lnTo>
                  <a:pt x="25" y="463"/>
                </a:lnTo>
                <a:lnTo>
                  <a:pt x="43" y="451"/>
                </a:lnTo>
                <a:lnTo>
                  <a:pt x="28" y="439"/>
                </a:lnTo>
                <a:lnTo>
                  <a:pt x="37" y="421"/>
                </a:lnTo>
                <a:lnTo>
                  <a:pt x="49" y="395"/>
                </a:lnTo>
                <a:lnTo>
                  <a:pt x="60" y="377"/>
                </a:lnTo>
                <a:lnTo>
                  <a:pt x="70" y="367"/>
                </a:lnTo>
                <a:lnTo>
                  <a:pt x="60" y="352"/>
                </a:lnTo>
                <a:lnTo>
                  <a:pt x="53" y="342"/>
                </a:lnTo>
                <a:lnTo>
                  <a:pt x="64" y="336"/>
                </a:lnTo>
                <a:lnTo>
                  <a:pt x="84" y="332"/>
                </a:lnTo>
                <a:lnTo>
                  <a:pt x="96" y="313"/>
                </a:lnTo>
                <a:lnTo>
                  <a:pt x="105" y="297"/>
                </a:lnTo>
                <a:lnTo>
                  <a:pt x="113" y="284"/>
                </a:lnTo>
                <a:lnTo>
                  <a:pt x="133" y="253"/>
                </a:lnTo>
                <a:lnTo>
                  <a:pt x="150" y="253"/>
                </a:lnTo>
                <a:lnTo>
                  <a:pt x="160" y="235"/>
                </a:lnTo>
                <a:lnTo>
                  <a:pt x="162" y="217"/>
                </a:lnTo>
                <a:lnTo>
                  <a:pt x="157" y="206"/>
                </a:lnTo>
                <a:lnTo>
                  <a:pt x="157" y="195"/>
                </a:lnTo>
                <a:lnTo>
                  <a:pt x="146" y="180"/>
                </a:lnTo>
                <a:lnTo>
                  <a:pt x="126" y="176"/>
                </a:lnTo>
                <a:lnTo>
                  <a:pt x="97" y="179"/>
                </a:lnTo>
                <a:lnTo>
                  <a:pt x="92" y="183"/>
                </a:lnTo>
                <a:lnTo>
                  <a:pt x="93" y="166"/>
                </a:lnTo>
                <a:lnTo>
                  <a:pt x="90" y="152"/>
                </a:lnTo>
                <a:lnTo>
                  <a:pt x="79" y="149"/>
                </a:lnTo>
                <a:lnTo>
                  <a:pt x="61" y="146"/>
                </a:lnTo>
                <a:lnTo>
                  <a:pt x="52" y="131"/>
                </a:lnTo>
                <a:lnTo>
                  <a:pt x="35" y="126"/>
                </a:lnTo>
                <a:lnTo>
                  <a:pt x="13" y="117"/>
                </a:lnTo>
                <a:lnTo>
                  <a:pt x="18" y="106"/>
                </a:lnTo>
                <a:lnTo>
                  <a:pt x="30" y="58"/>
                </a:lnTo>
                <a:lnTo>
                  <a:pt x="18" y="48"/>
                </a:lnTo>
                <a:lnTo>
                  <a:pt x="17" y="24"/>
                </a:lnTo>
                <a:lnTo>
                  <a:pt x="46" y="17"/>
                </a:lnTo>
                <a:lnTo>
                  <a:pt x="91" y="15"/>
                </a:lnTo>
                <a:lnTo>
                  <a:pt x="97" y="0"/>
                </a:lnTo>
                <a:lnTo>
                  <a:pt x="133" y="0"/>
                </a:lnTo>
                <a:lnTo>
                  <a:pt x="149" y="27"/>
                </a:lnTo>
                <a:lnTo>
                  <a:pt x="183" y="29"/>
                </a:lnTo>
                <a:lnTo>
                  <a:pt x="217" y="37"/>
                </a:lnTo>
                <a:lnTo>
                  <a:pt x="233" y="34"/>
                </a:lnTo>
                <a:lnTo>
                  <a:pt x="243" y="53"/>
                </a:lnTo>
                <a:lnTo>
                  <a:pt x="280" y="69"/>
                </a:lnTo>
                <a:lnTo>
                  <a:pt x="322" y="75"/>
                </a:lnTo>
                <a:lnTo>
                  <a:pt x="347" y="79"/>
                </a:lnTo>
                <a:lnTo>
                  <a:pt x="374" y="97"/>
                </a:lnTo>
                <a:lnTo>
                  <a:pt x="407" y="98"/>
                </a:lnTo>
                <a:lnTo>
                  <a:pt x="434" y="113"/>
                </a:lnTo>
                <a:lnTo>
                  <a:pt x="443" y="121"/>
                </a:lnTo>
                <a:lnTo>
                  <a:pt x="458" y="116"/>
                </a:lnTo>
                <a:lnTo>
                  <a:pt x="474" y="136"/>
                </a:lnTo>
                <a:lnTo>
                  <a:pt x="469" y="154"/>
                </a:lnTo>
                <a:lnTo>
                  <a:pt x="498" y="170"/>
                </a:lnTo>
                <a:lnTo>
                  <a:pt x="520" y="183"/>
                </a:lnTo>
                <a:lnTo>
                  <a:pt x="527" y="183"/>
                </a:lnTo>
                <a:lnTo>
                  <a:pt x="555" y="192"/>
                </a:lnTo>
                <a:lnTo>
                  <a:pt x="575" y="203"/>
                </a:lnTo>
                <a:lnTo>
                  <a:pt x="587" y="212"/>
                </a:lnTo>
                <a:lnTo>
                  <a:pt x="597" y="193"/>
                </a:lnTo>
                <a:lnTo>
                  <a:pt x="620" y="214"/>
                </a:lnTo>
                <a:lnTo>
                  <a:pt x="632" y="234"/>
                </a:lnTo>
                <a:lnTo>
                  <a:pt x="667" y="233"/>
                </a:lnTo>
                <a:lnTo>
                  <a:pt x="686" y="245"/>
                </a:lnTo>
                <a:lnTo>
                  <a:pt x="704" y="253"/>
                </a:lnTo>
                <a:lnTo>
                  <a:pt x="721" y="250"/>
                </a:lnTo>
                <a:close/>
                <a:moveTo>
                  <a:pt x="760" y="447"/>
                </a:moveTo>
                <a:lnTo>
                  <a:pt x="756" y="437"/>
                </a:lnTo>
                <a:lnTo>
                  <a:pt x="746" y="426"/>
                </a:lnTo>
                <a:lnTo>
                  <a:pt x="733" y="421"/>
                </a:lnTo>
                <a:lnTo>
                  <a:pt x="717" y="431"/>
                </a:lnTo>
                <a:lnTo>
                  <a:pt x="722" y="442"/>
                </a:lnTo>
                <a:lnTo>
                  <a:pt x="734" y="447"/>
                </a:lnTo>
                <a:lnTo>
                  <a:pt x="744" y="457"/>
                </a:lnTo>
                <a:lnTo>
                  <a:pt x="756" y="456"/>
                </a:lnTo>
                <a:lnTo>
                  <a:pt x="760" y="447"/>
                </a:lnTo>
                <a:close/>
                <a:moveTo>
                  <a:pt x="704" y="462"/>
                </a:moveTo>
                <a:lnTo>
                  <a:pt x="697" y="445"/>
                </a:lnTo>
                <a:lnTo>
                  <a:pt x="686" y="447"/>
                </a:lnTo>
                <a:lnTo>
                  <a:pt x="679" y="435"/>
                </a:lnTo>
                <a:lnTo>
                  <a:pt x="667" y="435"/>
                </a:lnTo>
                <a:lnTo>
                  <a:pt x="654" y="438"/>
                </a:lnTo>
                <a:lnTo>
                  <a:pt x="640" y="443"/>
                </a:lnTo>
                <a:lnTo>
                  <a:pt x="627" y="455"/>
                </a:lnTo>
                <a:lnTo>
                  <a:pt x="626" y="467"/>
                </a:lnTo>
                <a:lnTo>
                  <a:pt x="638" y="464"/>
                </a:lnTo>
                <a:lnTo>
                  <a:pt x="655" y="469"/>
                </a:lnTo>
                <a:lnTo>
                  <a:pt x="662" y="481"/>
                </a:lnTo>
                <a:lnTo>
                  <a:pt x="675" y="490"/>
                </a:lnTo>
                <a:lnTo>
                  <a:pt x="683" y="479"/>
                </a:lnTo>
                <a:lnTo>
                  <a:pt x="696" y="469"/>
                </a:lnTo>
                <a:lnTo>
                  <a:pt x="704" y="462"/>
                </a:lnTo>
                <a:close/>
                <a:moveTo>
                  <a:pt x="570" y="512"/>
                </a:moveTo>
                <a:lnTo>
                  <a:pt x="578" y="500"/>
                </a:lnTo>
                <a:lnTo>
                  <a:pt x="585" y="483"/>
                </a:lnTo>
                <a:lnTo>
                  <a:pt x="571" y="474"/>
                </a:lnTo>
                <a:lnTo>
                  <a:pt x="554" y="488"/>
                </a:lnTo>
                <a:lnTo>
                  <a:pt x="544" y="502"/>
                </a:lnTo>
                <a:lnTo>
                  <a:pt x="555" y="510"/>
                </a:lnTo>
                <a:lnTo>
                  <a:pt x="570" y="512"/>
                </a:lnTo>
                <a:close/>
              </a:path>
            </a:pathLst>
          </a:custGeom>
          <a:solidFill>
            <a:srgbClr val="92D050"/>
          </a:solidFill>
          <a:ln w="63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Freeform 34"/>
          <p:cNvSpPr>
            <a:spLocks noChangeAspect="1" noEditPoints="1"/>
          </p:cNvSpPr>
          <p:nvPr/>
        </p:nvSpPr>
        <p:spPr bwMode="auto">
          <a:xfrm>
            <a:off x="5153025" y="2730500"/>
            <a:ext cx="463550" cy="320675"/>
          </a:xfrm>
          <a:custGeom>
            <a:avLst/>
            <a:gdLst>
              <a:gd name="T0" fmla="*/ 203510 w 246"/>
              <a:gd name="T1" fmla="*/ 247108 h 170"/>
              <a:gd name="T2" fmla="*/ 218585 w 246"/>
              <a:gd name="T3" fmla="*/ 224472 h 170"/>
              <a:gd name="T4" fmla="*/ 203510 w 246"/>
              <a:gd name="T5" fmla="*/ 188632 h 170"/>
              <a:gd name="T6" fmla="*/ 175245 w 246"/>
              <a:gd name="T7" fmla="*/ 194291 h 170"/>
              <a:gd name="T8" fmla="*/ 167707 w 246"/>
              <a:gd name="T9" fmla="*/ 205609 h 170"/>
              <a:gd name="T10" fmla="*/ 167707 w 246"/>
              <a:gd name="T11" fmla="*/ 173542 h 170"/>
              <a:gd name="T12" fmla="*/ 152633 w 246"/>
              <a:gd name="T13" fmla="*/ 177314 h 170"/>
              <a:gd name="T14" fmla="*/ 133789 w 246"/>
              <a:gd name="T15" fmla="*/ 177314 h 170"/>
              <a:gd name="T16" fmla="*/ 143211 w 246"/>
              <a:gd name="T17" fmla="*/ 135815 h 170"/>
              <a:gd name="T18" fmla="*/ 122483 w 246"/>
              <a:gd name="T19" fmla="*/ 116952 h 170"/>
              <a:gd name="T20" fmla="*/ 146980 w 246"/>
              <a:gd name="T21" fmla="*/ 73567 h 170"/>
              <a:gd name="T22" fmla="*/ 175245 w 246"/>
              <a:gd name="T23" fmla="*/ 73567 h 170"/>
              <a:gd name="T24" fmla="*/ 186551 w 246"/>
              <a:gd name="T25" fmla="*/ 28295 h 170"/>
              <a:gd name="T26" fmla="*/ 207279 w 246"/>
              <a:gd name="T27" fmla="*/ 24522 h 170"/>
              <a:gd name="T28" fmla="*/ 239313 w 246"/>
              <a:gd name="T29" fmla="*/ 45272 h 170"/>
              <a:gd name="T30" fmla="*/ 269463 w 246"/>
              <a:gd name="T31" fmla="*/ 9432 h 170"/>
              <a:gd name="T32" fmla="*/ 310918 w 246"/>
              <a:gd name="T33" fmla="*/ 0 h 170"/>
              <a:gd name="T34" fmla="*/ 344837 w 246"/>
              <a:gd name="T35" fmla="*/ 5659 h 170"/>
              <a:gd name="T36" fmla="*/ 382524 w 246"/>
              <a:gd name="T37" fmla="*/ 15091 h 170"/>
              <a:gd name="T38" fmla="*/ 420211 w 246"/>
              <a:gd name="T39" fmla="*/ 20750 h 170"/>
              <a:gd name="T40" fmla="*/ 440939 w 246"/>
              <a:gd name="T41" fmla="*/ 24522 h 170"/>
              <a:gd name="T42" fmla="*/ 463551 w 246"/>
              <a:gd name="T43" fmla="*/ 39613 h 170"/>
              <a:gd name="T44" fmla="*/ 450361 w 246"/>
              <a:gd name="T45" fmla="*/ 62249 h 170"/>
              <a:gd name="T46" fmla="*/ 459782 w 246"/>
              <a:gd name="T47" fmla="*/ 69794 h 170"/>
              <a:gd name="T48" fmla="*/ 433401 w 246"/>
              <a:gd name="T49" fmla="*/ 75453 h 170"/>
              <a:gd name="T50" fmla="*/ 420211 w 246"/>
              <a:gd name="T51" fmla="*/ 90544 h 170"/>
              <a:gd name="T52" fmla="*/ 401367 w 246"/>
              <a:gd name="T53" fmla="*/ 122611 h 170"/>
              <a:gd name="T54" fmla="*/ 403252 w 246"/>
              <a:gd name="T55" fmla="*/ 147133 h 170"/>
              <a:gd name="T56" fmla="*/ 418327 w 246"/>
              <a:gd name="T57" fmla="*/ 196178 h 170"/>
              <a:gd name="T58" fmla="*/ 429633 w 246"/>
              <a:gd name="T59" fmla="*/ 216927 h 170"/>
              <a:gd name="T60" fmla="*/ 448476 w 246"/>
              <a:gd name="T61" fmla="*/ 277290 h 170"/>
              <a:gd name="T62" fmla="*/ 440939 w 246"/>
              <a:gd name="T63" fmla="*/ 286721 h 170"/>
              <a:gd name="T64" fmla="*/ 431517 w 246"/>
              <a:gd name="T65" fmla="*/ 303698 h 170"/>
              <a:gd name="T66" fmla="*/ 427748 w 246"/>
              <a:gd name="T67" fmla="*/ 313130 h 170"/>
              <a:gd name="T68" fmla="*/ 407020 w 246"/>
              <a:gd name="T69" fmla="*/ 313130 h 170"/>
              <a:gd name="T70" fmla="*/ 393830 w 246"/>
              <a:gd name="T71" fmla="*/ 315016 h 170"/>
              <a:gd name="T72" fmla="*/ 373102 w 246"/>
              <a:gd name="T73" fmla="*/ 320675 h 170"/>
              <a:gd name="T74" fmla="*/ 352374 w 246"/>
              <a:gd name="T75" fmla="*/ 309357 h 170"/>
              <a:gd name="T76" fmla="*/ 324109 w 246"/>
              <a:gd name="T77" fmla="*/ 292380 h 170"/>
              <a:gd name="T78" fmla="*/ 295844 w 246"/>
              <a:gd name="T79" fmla="*/ 277290 h 170"/>
              <a:gd name="T80" fmla="*/ 275116 w 246"/>
              <a:gd name="T81" fmla="*/ 264085 h 170"/>
              <a:gd name="T82" fmla="*/ 256272 w 246"/>
              <a:gd name="T83" fmla="*/ 245222 h 170"/>
              <a:gd name="T84" fmla="*/ 231776 w 246"/>
              <a:gd name="T85" fmla="*/ 265972 h 170"/>
              <a:gd name="T86" fmla="*/ 203510 w 246"/>
              <a:gd name="T87" fmla="*/ 247108 h 170"/>
              <a:gd name="T88" fmla="*/ 24497 w 246"/>
              <a:gd name="T89" fmla="*/ 241449 h 170"/>
              <a:gd name="T90" fmla="*/ 48993 w 246"/>
              <a:gd name="T91" fmla="*/ 222586 h 170"/>
              <a:gd name="T92" fmla="*/ 84796 w 246"/>
              <a:gd name="T93" fmla="*/ 207496 h 170"/>
              <a:gd name="T94" fmla="*/ 96102 w 246"/>
              <a:gd name="T95" fmla="*/ 182973 h 170"/>
              <a:gd name="T96" fmla="*/ 81027 w 246"/>
              <a:gd name="T97" fmla="*/ 164110 h 170"/>
              <a:gd name="T98" fmla="*/ 39571 w 246"/>
              <a:gd name="T99" fmla="*/ 175428 h 170"/>
              <a:gd name="T100" fmla="*/ 7537 w 246"/>
              <a:gd name="T101" fmla="*/ 188632 h 170"/>
              <a:gd name="T102" fmla="*/ 0 w 246"/>
              <a:gd name="T103" fmla="*/ 222586 h 170"/>
              <a:gd name="T104" fmla="*/ 24497 w 246"/>
              <a:gd name="T105" fmla="*/ 241449 h 170"/>
              <a:gd name="T106" fmla="*/ 35803 w 246"/>
              <a:gd name="T107" fmla="*/ 105634 h 170"/>
              <a:gd name="T108" fmla="*/ 28265 w 246"/>
              <a:gd name="T109" fmla="*/ 88657 h 170"/>
              <a:gd name="T110" fmla="*/ 7537 w 246"/>
              <a:gd name="T111" fmla="*/ 71680 h 170"/>
              <a:gd name="T112" fmla="*/ 18844 w 246"/>
              <a:gd name="T113" fmla="*/ 50931 h 170"/>
              <a:gd name="T114" fmla="*/ 43340 w 246"/>
              <a:gd name="T115" fmla="*/ 58476 h 170"/>
              <a:gd name="T116" fmla="*/ 65952 w 246"/>
              <a:gd name="T117" fmla="*/ 58476 h 170"/>
              <a:gd name="T118" fmla="*/ 69721 w 246"/>
              <a:gd name="T119" fmla="*/ 79226 h 170"/>
              <a:gd name="T120" fmla="*/ 75374 w 246"/>
              <a:gd name="T121" fmla="*/ 111293 h 170"/>
              <a:gd name="T122" fmla="*/ 35803 w 246"/>
              <a:gd name="T123" fmla="*/ 105634 h 170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246"/>
              <a:gd name="T187" fmla="*/ 0 h 170"/>
              <a:gd name="T188" fmla="*/ 246 w 246"/>
              <a:gd name="T189" fmla="*/ 170 h 170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246" h="170">
                <a:moveTo>
                  <a:pt x="108" y="131"/>
                </a:moveTo>
                <a:lnTo>
                  <a:pt x="116" y="119"/>
                </a:lnTo>
                <a:lnTo>
                  <a:pt x="108" y="100"/>
                </a:lnTo>
                <a:lnTo>
                  <a:pt x="93" y="103"/>
                </a:lnTo>
                <a:lnTo>
                  <a:pt x="89" y="109"/>
                </a:lnTo>
                <a:lnTo>
                  <a:pt x="89" y="92"/>
                </a:lnTo>
                <a:lnTo>
                  <a:pt x="81" y="94"/>
                </a:lnTo>
                <a:lnTo>
                  <a:pt x="71" y="94"/>
                </a:lnTo>
                <a:lnTo>
                  <a:pt x="76" y="72"/>
                </a:lnTo>
                <a:lnTo>
                  <a:pt x="65" y="62"/>
                </a:lnTo>
                <a:lnTo>
                  <a:pt x="78" y="39"/>
                </a:lnTo>
                <a:lnTo>
                  <a:pt x="93" y="39"/>
                </a:lnTo>
                <a:lnTo>
                  <a:pt x="99" y="15"/>
                </a:lnTo>
                <a:lnTo>
                  <a:pt x="110" y="13"/>
                </a:lnTo>
                <a:lnTo>
                  <a:pt x="127" y="24"/>
                </a:lnTo>
                <a:lnTo>
                  <a:pt x="143" y="5"/>
                </a:lnTo>
                <a:lnTo>
                  <a:pt x="165" y="0"/>
                </a:lnTo>
                <a:lnTo>
                  <a:pt x="183" y="3"/>
                </a:lnTo>
                <a:lnTo>
                  <a:pt x="203" y="8"/>
                </a:lnTo>
                <a:lnTo>
                  <a:pt x="223" y="11"/>
                </a:lnTo>
                <a:lnTo>
                  <a:pt x="234" y="13"/>
                </a:lnTo>
                <a:lnTo>
                  <a:pt x="246" y="21"/>
                </a:lnTo>
                <a:lnTo>
                  <a:pt x="239" y="33"/>
                </a:lnTo>
                <a:lnTo>
                  <a:pt x="244" y="37"/>
                </a:lnTo>
                <a:lnTo>
                  <a:pt x="230" y="40"/>
                </a:lnTo>
                <a:lnTo>
                  <a:pt x="223" y="48"/>
                </a:lnTo>
                <a:lnTo>
                  <a:pt x="213" y="65"/>
                </a:lnTo>
                <a:lnTo>
                  <a:pt x="214" y="78"/>
                </a:lnTo>
                <a:lnTo>
                  <a:pt x="222" y="104"/>
                </a:lnTo>
                <a:lnTo>
                  <a:pt x="228" y="115"/>
                </a:lnTo>
                <a:lnTo>
                  <a:pt x="238" y="147"/>
                </a:lnTo>
                <a:lnTo>
                  <a:pt x="234" y="152"/>
                </a:lnTo>
                <a:lnTo>
                  <a:pt x="229" y="161"/>
                </a:lnTo>
                <a:lnTo>
                  <a:pt x="227" y="166"/>
                </a:lnTo>
                <a:lnTo>
                  <a:pt x="216" y="166"/>
                </a:lnTo>
                <a:lnTo>
                  <a:pt x="209" y="167"/>
                </a:lnTo>
                <a:lnTo>
                  <a:pt x="198" y="170"/>
                </a:lnTo>
                <a:lnTo>
                  <a:pt x="187" y="164"/>
                </a:lnTo>
                <a:lnTo>
                  <a:pt x="172" y="155"/>
                </a:lnTo>
                <a:lnTo>
                  <a:pt x="157" y="147"/>
                </a:lnTo>
                <a:lnTo>
                  <a:pt x="146" y="140"/>
                </a:lnTo>
                <a:lnTo>
                  <a:pt x="136" y="130"/>
                </a:lnTo>
                <a:lnTo>
                  <a:pt x="123" y="141"/>
                </a:lnTo>
                <a:lnTo>
                  <a:pt x="108" y="131"/>
                </a:lnTo>
                <a:close/>
                <a:moveTo>
                  <a:pt x="13" y="128"/>
                </a:moveTo>
                <a:lnTo>
                  <a:pt x="26" y="118"/>
                </a:lnTo>
                <a:lnTo>
                  <a:pt x="45" y="110"/>
                </a:lnTo>
                <a:lnTo>
                  <a:pt x="51" y="97"/>
                </a:lnTo>
                <a:lnTo>
                  <a:pt x="43" y="87"/>
                </a:lnTo>
                <a:lnTo>
                  <a:pt x="21" y="93"/>
                </a:lnTo>
                <a:lnTo>
                  <a:pt x="4" y="100"/>
                </a:lnTo>
                <a:lnTo>
                  <a:pt x="0" y="118"/>
                </a:lnTo>
                <a:lnTo>
                  <a:pt x="13" y="128"/>
                </a:lnTo>
                <a:close/>
                <a:moveTo>
                  <a:pt x="19" y="56"/>
                </a:moveTo>
                <a:lnTo>
                  <a:pt x="15" y="47"/>
                </a:lnTo>
                <a:lnTo>
                  <a:pt x="4" y="38"/>
                </a:lnTo>
                <a:lnTo>
                  <a:pt x="10" y="27"/>
                </a:lnTo>
                <a:lnTo>
                  <a:pt x="23" y="31"/>
                </a:lnTo>
                <a:lnTo>
                  <a:pt x="35" y="31"/>
                </a:lnTo>
                <a:lnTo>
                  <a:pt x="37" y="42"/>
                </a:lnTo>
                <a:lnTo>
                  <a:pt x="40" y="59"/>
                </a:lnTo>
                <a:lnTo>
                  <a:pt x="19" y="56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 w="63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Freeform 33"/>
          <p:cNvSpPr>
            <a:spLocks noChangeAspect="1" noEditPoints="1"/>
          </p:cNvSpPr>
          <p:nvPr/>
        </p:nvSpPr>
        <p:spPr bwMode="auto">
          <a:xfrm>
            <a:off x="5060950" y="1058863"/>
            <a:ext cx="736600" cy="1625600"/>
          </a:xfrm>
          <a:custGeom>
            <a:avLst/>
            <a:gdLst>
              <a:gd name="T0" fmla="*/ 468402 w 390"/>
              <a:gd name="T1" fmla="*/ 1519870 h 861"/>
              <a:gd name="T2" fmla="*/ 368300 w 390"/>
              <a:gd name="T3" fmla="*/ 1565183 h 861"/>
              <a:gd name="T4" fmla="*/ 287085 w 390"/>
              <a:gd name="T5" fmla="*/ 1625600 h 861"/>
              <a:gd name="T6" fmla="*/ 166207 w 390"/>
              <a:gd name="T7" fmla="*/ 1599167 h 861"/>
              <a:gd name="T8" fmla="*/ 103879 w 390"/>
              <a:gd name="T9" fmla="*/ 1553855 h 861"/>
              <a:gd name="T10" fmla="*/ 30219 w 390"/>
              <a:gd name="T11" fmla="*/ 1425468 h 861"/>
              <a:gd name="T12" fmla="*/ 35886 w 390"/>
              <a:gd name="T13" fmla="*/ 1266873 h 861"/>
              <a:gd name="T14" fmla="*/ 64216 w 390"/>
              <a:gd name="T15" fmla="*/ 1134710 h 861"/>
              <a:gd name="T16" fmla="*/ 149209 w 390"/>
              <a:gd name="T17" fmla="*/ 1036533 h 861"/>
              <a:gd name="T18" fmla="*/ 228535 w 390"/>
              <a:gd name="T19" fmla="*/ 894930 h 861"/>
              <a:gd name="T20" fmla="*/ 315416 w 390"/>
              <a:gd name="T21" fmla="*/ 815632 h 861"/>
              <a:gd name="T22" fmla="*/ 256866 w 390"/>
              <a:gd name="T23" fmla="*/ 721230 h 861"/>
              <a:gd name="T24" fmla="*/ 173762 w 390"/>
              <a:gd name="T25" fmla="*/ 634381 h 861"/>
              <a:gd name="T26" fmla="*/ 164318 w 390"/>
              <a:gd name="T27" fmla="*/ 443689 h 861"/>
              <a:gd name="T28" fmla="*/ 126544 w 390"/>
              <a:gd name="T29" fmla="*/ 336071 h 861"/>
              <a:gd name="T30" fmla="*/ 24553 w 390"/>
              <a:gd name="T31" fmla="*/ 222788 h 861"/>
              <a:gd name="T32" fmla="*/ 24553 w 390"/>
              <a:gd name="T33" fmla="*/ 126499 h 861"/>
              <a:gd name="T34" fmla="*/ 192649 w 390"/>
              <a:gd name="T35" fmla="*/ 220900 h 861"/>
              <a:gd name="T36" fmla="*/ 283308 w 390"/>
              <a:gd name="T37" fmla="*/ 118946 h 861"/>
              <a:gd name="T38" fmla="*/ 389076 w 390"/>
              <a:gd name="T39" fmla="*/ 13216 h 861"/>
              <a:gd name="T40" fmla="*/ 445737 w 390"/>
              <a:gd name="T41" fmla="*/ 156707 h 861"/>
              <a:gd name="T42" fmla="*/ 457070 w 390"/>
              <a:gd name="T43" fmla="*/ 256773 h 861"/>
              <a:gd name="T44" fmla="*/ 508065 w 390"/>
              <a:gd name="T45" fmla="*/ 375719 h 861"/>
              <a:gd name="T46" fmla="*/ 500510 w 390"/>
              <a:gd name="T47" fmla="*/ 513546 h 861"/>
              <a:gd name="T48" fmla="*/ 566615 w 390"/>
              <a:gd name="T49" fmla="*/ 641933 h 861"/>
              <a:gd name="T50" fmla="*/ 564727 w 390"/>
              <a:gd name="T51" fmla="*/ 751439 h 861"/>
              <a:gd name="T52" fmla="*/ 611945 w 390"/>
              <a:gd name="T53" fmla="*/ 872273 h 861"/>
              <a:gd name="T54" fmla="*/ 676161 w 390"/>
              <a:gd name="T55" fmla="*/ 1034645 h 861"/>
              <a:gd name="T56" fmla="*/ 706381 w 390"/>
              <a:gd name="T57" fmla="*/ 1215896 h 861"/>
              <a:gd name="T58" fmla="*/ 621388 w 390"/>
              <a:gd name="T59" fmla="*/ 1361275 h 861"/>
              <a:gd name="T60" fmla="*/ 523175 w 390"/>
              <a:gd name="T61" fmla="*/ 1474557 h 861"/>
              <a:gd name="T62" fmla="*/ 504288 w 390"/>
              <a:gd name="T63" fmla="*/ 1378267 h 861"/>
              <a:gd name="T64" fmla="*/ 553394 w 390"/>
              <a:gd name="T65" fmla="*/ 1365051 h 861"/>
              <a:gd name="T66" fmla="*/ 634609 w 390"/>
              <a:gd name="T67" fmla="*/ 1246105 h 861"/>
              <a:gd name="T68" fmla="*/ 644053 w 390"/>
              <a:gd name="T69" fmla="*/ 1170583 h 861"/>
              <a:gd name="T70" fmla="*/ 611945 w 390"/>
              <a:gd name="T71" fmla="*/ 1202680 h 861"/>
              <a:gd name="T72" fmla="*/ 570393 w 390"/>
              <a:gd name="T73" fmla="*/ 1170583 h 861"/>
              <a:gd name="T74" fmla="*/ 525064 w 390"/>
              <a:gd name="T75" fmla="*/ 1147927 h 861"/>
              <a:gd name="T76" fmla="*/ 489178 w 390"/>
              <a:gd name="T77" fmla="*/ 1115830 h 861"/>
              <a:gd name="T78" fmla="*/ 440071 w 390"/>
              <a:gd name="T79" fmla="*/ 1127158 h 861"/>
              <a:gd name="T80" fmla="*/ 472179 w 390"/>
              <a:gd name="T81" fmla="*/ 1185687 h 861"/>
              <a:gd name="T82" fmla="*/ 496733 w 390"/>
              <a:gd name="T83" fmla="*/ 1170583 h 861"/>
              <a:gd name="T84" fmla="*/ 526952 w 390"/>
              <a:gd name="T85" fmla="*/ 1231000 h 861"/>
              <a:gd name="T86" fmla="*/ 538285 w 390"/>
              <a:gd name="T87" fmla="*/ 1297082 h 861"/>
              <a:gd name="T88" fmla="*/ 492955 w 390"/>
              <a:gd name="T89" fmla="*/ 1338618 h 861"/>
              <a:gd name="T90" fmla="*/ 426850 w 390"/>
              <a:gd name="T91" fmla="*/ 1334842 h 861"/>
              <a:gd name="T92" fmla="*/ 445737 w 390"/>
              <a:gd name="T93" fmla="*/ 1295194 h 861"/>
              <a:gd name="T94" fmla="*/ 385298 w 390"/>
              <a:gd name="T95" fmla="*/ 1312186 h 861"/>
              <a:gd name="T96" fmla="*/ 404186 w 390"/>
              <a:gd name="T97" fmla="*/ 1334842 h 861"/>
              <a:gd name="T98" fmla="*/ 349413 w 390"/>
              <a:gd name="T99" fmla="*/ 1365051 h 861"/>
              <a:gd name="T100" fmla="*/ 360745 w 390"/>
              <a:gd name="T101" fmla="*/ 1259321 h 861"/>
              <a:gd name="T102" fmla="*/ 322971 w 390"/>
              <a:gd name="T103" fmla="*/ 1312186 h 861"/>
              <a:gd name="T104" fmla="*/ 324860 w 390"/>
              <a:gd name="T105" fmla="*/ 1393371 h 861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390"/>
              <a:gd name="T160" fmla="*/ 0 h 861"/>
              <a:gd name="T161" fmla="*/ 390 w 390"/>
              <a:gd name="T162" fmla="*/ 861 h 861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390" h="861">
                <a:moveTo>
                  <a:pt x="285" y="804"/>
                </a:moveTo>
                <a:lnTo>
                  <a:pt x="267" y="805"/>
                </a:lnTo>
                <a:lnTo>
                  <a:pt x="248" y="805"/>
                </a:lnTo>
                <a:lnTo>
                  <a:pt x="240" y="820"/>
                </a:lnTo>
                <a:lnTo>
                  <a:pt x="207" y="815"/>
                </a:lnTo>
                <a:lnTo>
                  <a:pt x="195" y="829"/>
                </a:lnTo>
                <a:lnTo>
                  <a:pt x="180" y="833"/>
                </a:lnTo>
                <a:lnTo>
                  <a:pt x="159" y="844"/>
                </a:lnTo>
                <a:lnTo>
                  <a:pt x="152" y="861"/>
                </a:lnTo>
                <a:lnTo>
                  <a:pt x="125" y="856"/>
                </a:lnTo>
                <a:lnTo>
                  <a:pt x="111" y="859"/>
                </a:lnTo>
                <a:lnTo>
                  <a:pt x="88" y="847"/>
                </a:lnTo>
                <a:lnTo>
                  <a:pt x="73" y="849"/>
                </a:lnTo>
                <a:lnTo>
                  <a:pt x="77" y="829"/>
                </a:lnTo>
                <a:lnTo>
                  <a:pt x="55" y="823"/>
                </a:lnTo>
                <a:lnTo>
                  <a:pt x="29" y="810"/>
                </a:lnTo>
                <a:lnTo>
                  <a:pt x="17" y="796"/>
                </a:lnTo>
                <a:lnTo>
                  <a:pt x="16" y="755"/>
                </a:lnTo>
                <a:lnTo>
                  <a:pt x="30" y="730"/>
                </a:lnTo>
                <a:lnTo>
                  <a:pt x="22" y="709"/>
                </a:lnTo>
                <a:lnTo>
                  <a:pt x="19" y="671"/>
                </a:lnTo>
                <a:lnTo>
                  <a:pt x="6" y="641"/>
                </a:lnTo>
                <a:lnTo>
                  <a:pt x="24" y="596"/>
                </a:lnTo>
                <a:lnTo>
                  <a:pt x="34" y="601"/>
                </a:lnTo>
                <a:lnTo>
                  <a:pt x="54" y="589"/>
                </a:lnTo>
                <a:lnTo>
                  <a:pt x="61" y="555"/>
                </a:lnTo>
                <a:lnTo>
                  <a:pt x="79" y="549"/>
                </a:lnTo>
                <a:lnTo>
                  <a:pt x="96" y="525"/>
                </a:lnTo>
                <a:lnTo>
                  <a:pt x="108" y="498"/>
                </a:lnTo>
                <a:lnTo>
                  <a:pt x="121" y="474"/>
                </a:lnTo>
                <a:lnTo>
                  <a:pt x="140" y="452"/>
                </a:lnTo>
                <a:lnTo>
                  <a:pt x="151" y="435"/>
                </a:lnTo>
                <a:lnTo>
                  <a:pt x="167" y="432"/>
                </a:lnTo>
                <a:lnTo>
                  <a:pt x="161" y="397"/>
                </a:lnTo>
                <a:lnTo>
                  <a:pt x="154" y="380"/>
                </a:lnTo>
                <a:lnTo>
                  <a:pt x="136" y="382"/>
                </a:lnTo>
                <a:lnTo>
                  <a:pt x="113" y="368"/>
                </a:lnTo>
                <a:lnTo>
                  <a:pt x="103" y="362"/>
                </a:lnTo>
                <a:lnTo>
                  <a:pt x="92" y="336"/>
                </a:lnTo>
                <a:lnTo>
                  <a:pt x="92" y="303"/>
                </a:lnTo>
                <a:lnTo>
                  <a:pt x="92" y="279"/>
                </a:lnTo>
                <a:lnTo>
                  <a:pt x="87" y="235"/>
                </a:lnTo>
                <a:lnTo>
                  <a:pt x="73" y="219"/>
                </a:lnTo>
                <a:lnTo>
                  <a:pt x="72" y="198"/>
                </a:lnTo>
                <a:lnTo>
                  <a:pt x="67" y="178"/>
                </a:lnTo>
                <a:lnTo>
                  <a:pt x="58" y="147"/>
                </a:lnTo>
                <a:lnTo>
                  <a:pt x="27" y="133"/>
                </a:lnTo>
                <a:lnTo>
                  <a:pt x="13" y="118"/>
                </a:lnTo>
                <a:lnTo>
                  <a:pt x="1" y="106"/>
                </a:lnTo>
                <a:lnTo>
                  <a:pt x="0" y="85"/>
                </a:lnTo>
                <a:lnTo>
                  <a:pt x="13" y="67"/>
                </a:lnTo>
                <a:lnTo>
                  <a:pt x="56" y="112"/>
                </a:lnTo>
                <a:lnTo>
                  <a:pt x="76" y="99"/>
                </a:lnTo>
                <a:lnTo>
                  <a:pt x="102" y="117"/>
                </a:lnTo>
                <a:lnTo>
                  <a:pt x="119" y="99"/>
                </a:lnTo>
                <a:lnTo>
                  <a:pt x="136" y="90"/>
                </a:lnTo>
                <a:lnTo>
                  <a:pt x="150" y="63"/>
                </a:lnTo>
                <a:lnTo>
                  <a:pt x="152" y="32"/>
                </a:lnTo>
                <a:lnTo>
                  <a:pt x="186" y="0"/>
                </a:lnTo>
                <a:lnTo>
                  <a:pt x="206" y="7"/>
                </a:lnTo>
                <a:lnTo>
                  <a:pt x="246" y="27"/>
                </a:lnTo>
                <a:lnTo>
                  <a:pt x="248" y="51"/>
                </a:lnTo>
                <a:lnTo>
                  <a:pt x="236" y="83"/>
                </a:lnTo>
                <a:lnTo>
                  <a:pt x="248" y="89"/>
                </a:lnTo>
                <a:lnTo>
                  <a:pt x="231" y="124"/>
                </a:lnTo>
                <a:lnTo>
                  <a:pt x="242" y="136"/>
                </a:lnTo>
                <a:lnTo>
                  <a:pt x="258" y="166"/>
                </a:lnTo>
                <a:lnTo>
                  <a:pt x="272" y="178"/>
                </a:lnTo>
                <a:lnTo>
                  <a:pt x="269" y="199"/>
                </a:lnTo>
                <a:lnTo>
                  <a:pt x="272" y="223"/>
                </a:lnTo>
                <a:lnTo>
                  <a:pt x="269" y="259"/>
                </a:lnTo>
                <a:lnTo>
                  <a:pt x="265" y="272"/>
                </a:lnTo>
                <a:lnTo>
                  <a:pt x="276" y="296"/>
                </a:lnTo>
                <a:lnTo>
                  <a:pt x="291" y="322"/>
                </a:lnTo>
                <a:lnTo>
                  <a:pt x="300" y="340"/>
                </a:lnTo>
                <a:lnTo>
                  <a:pt x="300" y="357"/>
                </a:lnTo>
                <a:lnTo>
                  <a:pt x="286" y="378"/>
                </a:lnTo>
                <a:lnTo>
                  <a:pt x="299" y="398"/>
                </a:lnTo>
                <a:lnTo>
                  <a:pt x="300" y="435"/>
                </a:lnTo>
                <a:lnTo>
                  <a:pt x="320" y="442"/>
                </a:lnTo>
                <a:lnTo>
                  <a:pt x="324" y="462"/>
                </a:lnTo>
                <a:lnTo>
                  <a:pt x="331" y="485"/>
                </a:lnTo>
                <a:lnTo>
                  <a:pt x="333" y="527"/>
                </a:lnTo>
                <a:lnTo>
                  <a:pt x="358" y="548"/>
                </a:lnTo>
                <a:lnTo>
                  <a:pt x="386" y="575"/>
                </a:lnTo>
                <a:lnTo>
                  <a:pt x="390" y="603"/>
                </a:lnTo>
                <a:lnTo>
                  <a:pt x="374" y="644"/>
                </a:lnTo>
                <a:lnTo>
                  <a:pt x="365" y="658"/>
                </a:lnTo>
                <a:lnTo>
                  <a:pt x="345" y="697"/>
                </a:lnTo>
                <a:lnTo>
                  <a:pt x="329" y="721"/>
                </a:lnTo>
                <a:lnTo>
                  <a:pt x="311" y="745"/>
                </a:lnTo>
                <a:lnTo>
                  <a:pt x="290" y="761"/>
                </a:lnTo>
                <a:lnTo>
                  <a:pt x="277" y="781"/>
                </a:lnTo>
                <a:lnTo>
                  <a:pt x="285" y="804"/>
                </a:lnTo>
                <a:close/>
                <a:moveTo>
                  <a:pt x="255" y="730"/>
                </a:moveTo>
                <a:lnTo>
                  <a:pt x="267" y="730"/>
                </a:lnTo>
                <a:lnTo>
                  <a:pt x="275" y="735"/>
                </a:lnTo>
                <a:lnTo>
                  <a:pt x="284" y="735"/>
                </a:lnTo>
                <a:lnTo>
                  <a:pt x="293" y="723"/>
                </a:lnTo>
                <a:lnTo>
                  <a:pt x="312" y="703"/>
                </a:lnTo>
                <a:lnTo>
                  <a:pt x="328" y="683"/>
                </a:lnTo>
                <a:lnTo>
                  <a:pt x="336" y="660"/>
                </a:lnTo>
                <a:lnTo>
                  <a:pt x="347" y="646"/>
                </a:lnTo>
                <a:lnTo>
                  <a:pt x="342" y="636"/>
                </a:lnTo>
                <a:lnTo>
                  <a:pt x="341" y="620"/>
                </a:lnTo>
                <a:lnTo>
                  <a:pt x="332" y="614"/>
                </a:lnTo>
                <a:lnTo>
                  <a:pt x="327" y="627"/>
                </a:lnTo>
                <a:lnTo>
                  <a:pt x="324" y="637"/>
                </a:lnTo>
                <a:lnTo>
                  <a:pt x="315" y="647"/>
                </a:lnTo>
                <a:lnTo>
                  <a:pt x="309" y="634"/>
                </a:lnTo>
                <a:lnTo>
                  <a:pt x="302" y="620"/>
                </a:lnTo>
                <a:lnTo>
                  <a:pt x="293" y="610"/>
                </a:lnTo>
                <a:lnTo>
                  <a:pt x="284" y="615"/>
                </a:lnTo>
                <a:lnTo>
                  <a:pt x="278" y="608"/>
                </a:lnTo>
                <a:lnTo>
                  <a:pt x="276" y="596"/>
                </a:lnTo>
                <a:lnTo>
                  <a:pt x="270" y="579"/>
                </a:lnTo>
                <a:lnTo>
                  <a:pt x="259" y="591"/>
                </a:lnTo>
                <a:lnTo>
                  <a:pt x="244" y="587"/>
                </a:lnTo>
                <a:lnTo>
                  <a:pt x="233" y="589"/>
                </a:lnTo>
                <a:lnTo>
                  <a:pt x="233" y="597"/>
                </a:lnTo>
                <a:lnTo>
                  <a:pt x="243" y="601"/>
                </a:lnTo>
                <a:lnTo>
                  <a:pt x="251" y="613"/>
                </a:lnTo>
                <a:lnTo>
                  <a:pt x="250" y="628"/>
                </a:lnTo>
                <a:lnTo>
                  <a:pt x="250" y="637"/>
                </a:lnTo>
                <a:lnTo>
                  <a:pt x="260" y="637"/>
                </a:lnTo>
                <a:lnTo>
                  <a:pt x="263" y="620"/>
                </a:lnTo>
                <a:lnTo>
                  <a:pt x="273" y="631"/>
                </a:lnTo>
                <a:lnTo>
                  <a:pt x="282" y="642"/>
                </a:lnTo>
                <a:lnTo>
                  <a:pt x="279" y="652"/>
                </a:lnTo>
                <a:lnTo>
                  <a:pt x="272" y="668"/>
                </a:lnTo>
                <a:lnTo>
                  <a:pt x="284" y="674"/>
                </a:lnTo>
                <a:lnTo>
                  <a:pt x="285" y="687"/>
                </a:lnTo>
                <a:lnTo>
                  <a:pt x="279" y="698"/>
                </a:lnTo>
                <a:lnTo>
                  <a:pt x="272" y="707"/>
                </a:lnTo>
                <a:lnTo>
                  <a:pt x="261" y="709"/>
                </a:lnTo>
                <a:lnTo>
                  <a:pt x="255" y="715"/>
                </a:lnTo>
                <a:lnTo>
                  <a:pt x="255" y="730"/>
                </a:lnTo>
                <a:close/>
                <a:moveTo>
                  <a:pt x="226" y="707"/>
                </a:moveTo>
                <a:lnTo>
                  <a:pt x="236" y="709"/>
                </a:lnTo>
                <a:lnTo>
                  <a:pt x="241" y="700"/>
                </a:lnTo>
                <a:lnTo>
                  <a:pt x="236" y="686"/>
                </a:lnTo>
                <a:lnTo>
                  <a:pt x="231" y="676"/>
                </a:lnTo>
                <a:lnTo>
                  <a:pt x="213" y="684"/>
                </a:lnTo>
                <a:lnTo>
                  <a:pt x="204" y="695"/>
                </a:lnTo>
                <a:lnTo>
                  <a:pt x="200" y="709"/>
                </a:lnTo>
                <a:lnTo>
                  <a:pt x="205" y="715"/>
                </a:lnTo>
                <a:lnTo>
                  <a:pt x="214" y="707"/>
                </a:lnTo>
                <a:lnTo>
                  <a:pt x="226" y="707"/>
                </a:lnTo>
                <a:close/>
                <a:moveTo>
                  <a:pt x="190" y="733"/>
                </a:moveTo>
                <a:lnTo>
                  <a:pt x="185" y="723"/>
                </a:lnTo>
                <a:lnTo>
                  <a:pt x="187" y="705"/>
                </a:lnTo>
                <a:lnTo>
                  <a:pt x="189" y="690"/>
                </a:lnTo>
                <a:lnTo>
                  <a:pt x="191" y="667"/>
                </a:lnTo>
                <a:lnTo>
                  <a:pt x="183" y="659"/>
                </a:lnTo>
                <a:lnTo>
                  <a:pt x="175" y="678"/>
                </a:lnTo>
                <a:lnTo>
                  <a:pt x="171" y="695"/>
                </a:lnTo>
                <a:lnTo>
                  <a:pt x="164" y="709"/>
                </a:lnTo>
                <a:lnTo>
                  <a:pt x="163" y="723"/>
                </a:lnTo>
                <a:lnTo>
                  <a:pt x="172" y="738"/>
                </a:lnTo>
                <a:lnTo>
                  <a:pt x="183" y="743"/>
                </a:lnTo>
                <a:lnTo>
                  <a:pt x="190" y="733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 w="63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Freeform 32"/>
          <p:cNvSpPr>
            <a:spLocks noChangeAspect="1" noEditPoints="1"/>
          </p:cNvSpPr>
          <p:nvPr/>
        </p:nvSpPr>
        <p:spPr bwMode="auto">
          <a:xfrm>
            <a:off x="2501900" y="3889375"/>
            <a:ext cx="1327150" cy="1511300"/>
          </a:xfrm>
          <a:custGeom>
            <a:avLst/>
            <a:gdLst>
              <a:gd name="T0" fmla="*/ 1047751 w 703"/>
              <a:gd name="T1" fmla="*/ 1201870 h 801"/>
              <a:gd name="T2" fmla="*/ 913714 w 703"/>
              <a:gd name="T3" fmla="*/ 1192437 h 801"/>
              <a:gd name="T4" fmla="*/ 804219 w 703"/>
              <a:gd name="T5" fmla="*/ 1150928 h 801"/>
              <a:gd name="T6" fmla="*/ 670183 w 703"/>
              <a:gd name="T7" fmla="*/ 1156588 h 801"/>
              <a:gd name="T8" fmla="*/ 598445 w 703"/>
              <a:gd name="T9" fmla="*/ 1283001 h 801"/>
              <a:gd name="T10" fmla="*/ 462521 w 703"/>
              <a:gd name="T11" fmla="*/ 1247153 h 801"/>
              <a:gd name="T12" fmla="*/ 462521 w 703"/>
              <a:gd name="T13" fmla="*/ 1209417 h 801"/>
              <a:gd name="T14" fmla="*/ 377568 w 703"/>
              <a:gd name="T15" fmla="*/ 1205644 h 801"/>
              <a:gd name="T16" fmla="*/ 264298 w 703"/>
              <a:gd name="T17" fmla="*/ 1150928 h 801"/>
              <a:gd name="T18" fmla="*/ 154803 w 703"/>
              <a:gd name="T19" fmla="*/ 1096211 h 801"/>
              <a:gd name="T20" fmla="*/ 179345 w 703"/>
              <a:gd name="T21" fmla="*/ 967911 h 801"/>
              <a:gd name="T22" fmla="*/ 258634 w 703"/>
              <a:gd name="T23" fmla="*/ 771688 h 801"/>
              <a:gd name="T24" fmla="*/ 313381 w 703"/>
              <a:gd name="T25" fmla="*/ 762254 h 801"/>
              <a:gd name="T26" fmla="*/ 277512 w 703"/>
              <a:gd name="T27" fmla="*/ 637727 h 801"/>
              <a:gd name="T28" fmla="*/ 209550 w 703"/>
              <a:gd name="T29" fmla="*/ 516974 h 801"/>
              <a:gd name="T30" fmla="*/ 205774 w 703"/>
              <a:gd name="T31" fmla="*/ 398108 h 801"/>
              <a:gd name="T32" fmla="*/ 111383 w 703"/>
              <a:gd name="T33" fmla="*/ 332071 h 801"/>
              <a:gd name="T34" fmla="*/ 33981 w 703"/>
              <a:gd name="T35" fmla="*/ 320750 h 801"/>
              <a:gd name="T36" fmla="*/ 28318 w 703"/>
              <a:gd name="T37" fmla="*/ 266034 h 801"/>
              <a:gd name="T38" fmla="*/ 32093 w 703"/>
              <a:gd name="T39" fmla="*/ 233959 h 801"/>
              <a:gd name="T40" fmla="*/ 50972 w 703"/>
              <a:gd name="T41" fmla="*/ 207544 h 801"/>
              <a:gd name="T42" fmla="*/ 15103 w 703"/>
              <a:gd name="T43" fmla="*/ 181130 h 801"/>
              <a:gd name="T44" fmla="*/ 83065 w 703"/>
              <a:gd name="T45" fmla="*/ 173583 h 801"/>
              <a:gd name="T46" fmla="*/ 173681 w 703"/>
              <a:gd name="T47" fmla="*/ 175469 h 801"/>
              <a:gd name="T48" fmla="*/ 245419 w 703"/>
              <a:gd name="T49" fmla="*/ 216978 h 801"/>
              <a:gd name="T50" fmla="*/ 368129 w 703"/>
              <a:gd name="T51" fmla="*/ 249053 h 801"/>
              <a:gd name="T52" fmla="*/ 347362 w 703"/>
              <a:gd name="T53" fmla="*/ 135847 h 801"/>
              <a:gd name="T54" fmla="*/ 400222 w 703"/>
              <a:gd name="T55" fmla="*/ 116980 h 801"/>
              <a:gd name="T56" fmla="*/ 428539 w 703"/>
              <a:gd name="T57" fmla="*/ 177356 h 801"/>
              <a:gd name="T58" fmla="*/ 558800 w 703"/>
              <a:gd name="T59" fmla="*/ 149055 h 801"/>
              <a:gd name="T60" fmla="*/ 713603 w 703"/>
              <a:gd name="T61" fmla="*/ 32075 h 801"/>
              <a:gd name="T62" fmla="*/ 823098 w 703"/>
              <a:gd name="T63" fmla="*/ 0 h 801"/>
              <a:gd name="T64" fmla="*/ 840088 w 703"/>
              <a:gd name="T65" fmla="*/ 79244 h 801"/>
              <a:gd name="T66" fmla="*/ 874070 w 703"/>
              <a:gd name="T67" fmla="*/ 124527 h 801"/>
              <a:gd name="T68" fmla="*/ 934480 w 703"/>
              <a:gd name="T69" fmla="*/ 169809 h 801"/>
              <a:gd name="T70" fmla="*/ 991116 w 703"/>
              <a:gd name="T71" fmla="*/ 203771 h 801"/>
              <a:gd name="T72" fmla="*/ 1053414 w 703"/>
              <a:gd name="T73" fmla="*/ 277355 h 801"/>
              <a:gd name="T74" fmla="*/ 1108162 w 703"/>
              <a:gd name="T75" fmla="*/ 307543 h 801"/>
              <a:gd name="T76" fmla="*/ 1187451 w 703"/>
              <a:gd name="T77" fmla="*/ 352825 h 801"/>
              <a:gd name="T78" fmla="*/ 1285619 w 703"/>
              <a:gd name="T79" fmla="*/ 396221 h 801"/>
              <a:gd name="T80" fmla="*/ 1272404 w 703"/>
              <a:gd name="T81" fmla="*/ 484899 h 801"/>
              <a:gd name="T82" fmla="*/ 1234647 w 703"/>
              <a:gd name="T83" fmla="*/ 543389 h 801"/>
              <a:gd name="T84" fmla="*/ 1204441 w 703"/>
              <a:gd name="T85" fmla="*/ 628293 h 801"/>
              <a:gd name="T86" fmla="*/ 1145918 w 703"/>
              <a:gd name="T87" fmla="*/ 633954 h 801"/>
              <a:gd name="T88" fmla="*/ 1094947 w 703"/>
              <a:gd name="T89" fmla="*/ 688670 h 801"/>
              <a:gd name="T90" fmla="*/ 1040200 w 703"/>
              <a:gd name="T91" fmla="*/ 760367 h 801"/>
              <a:gd name="T92" fmla="*/ 1089283 w 703"/>
              <a:gd name="T93" fmla="*/ 756593 h 801"/>
              <a:gd name="T94" fmla="*/ 1125152 w 703"/>
              <a:gd name="T95" fmla="*/ 801876 h 801"/>
              <a:gd name="T96" fmla="*/ 1113825 w 703"/>
              <a:gd name="T97" fmla="*/ 843385 h 801"/>
              <a:gd name="T98" fmla="*/ 1125152 w 703"/>
              <a:gd name="T99" fmla="*/ 933949 h 801"/>
              <a:gd name="T100" fmla="*/ 1068517 w 703"/>
              <a:gd name="T101" fmla="*/ 979232 h 801"/>
              <a:gd name="T102" fmla="*/ 1094947 w 703"/>
              <a:gd name="T103" fmla="*/ 1047156 h 801"/>
              <a:gd name="T104" fmla="*/ 1130816 w 703"/>
              <a:gd name="T105" fmla="*/ 1116966 h 801"/>
              <a:gd name="T106" fmla="*/ 1147806 w 703"/>
              <a:gd name="T107" fmla="*/ 1128287 h 801"/>
              <a:gd name="T108" fmla="*/ 1272404 w 703"/>
              <a:gd name="T109" fmla="*/ 1492432 h 801"/>
              <a:gd name="T110" fmla="*/ 1308273 w 703"/>
              <a:gd name="T111" fmla="*/ 1424509 h 801"/>
              <a:gd name="T112" fmla="*/ 1319600 w 703"/>
              <a:gd name="T113" fmla="*/ 1330170 h 801"/>
              <a:gd name="T114" fmla="*/ 1300721 w 703"/>
              <a:gd name="T115" fmla="*/ 1283001 h 801"/>
              <a:gd name="T116" fmla="*/ 1262964 w 703"/>
              <a:gd name="T117" fmla="*/ 1341491 h 801"/>
              <a:gd name="T118" fmla="*/ 1217656 w 703"/>
              <a:gd name="T119" fmla="*/ 1373566 h 801"/>
              <a:gd name="T120" fmla="*/ 1215769 w 703"/>
              <a:gd name="T121" fmla="*/ 1435829 h 801"/>
              <a:gd name="T122" fmla="*/ 1227096 w 703"/>
              <a:gd name="T123" fmla="*/ 1473565 h 801"/>
              <a:gd name="T124" fmla="*/ 1266740 w 703"/>
              <a:gd name="T125" fmla="*/ 1511300 h 801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703"/>
              <a:gd name="T190" fmla="*/ 0 h 801"/>
              <a:gd name="T191" fmla="*/ 703 w 703"/>
              <a:gd name="T192" fmla="*/ 801 h 801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703" h="801">
                <a:moveTo>
                  <a:pt x="599" y="608"/>
                </a:moveTo>
                <a:lnTo>
                  <a:pt x="578" y="625"/>
                </a:lnTo>
                <a:lnTo>
                  <a:pt x="555" y="637"/>
                </a:lnTo>
                <a:lnTo>
                  <a:pt x="531" y="653"/>
                </a:lnTo>
                <a:lnTo>
                  <a:pt x="524" y="662"/>
                </a:lnTo>
                <a:lnTo>
                  <a:pt x="484" y="632"/>
                </a:lnTo>
                <a:lnTo>
                  <a:pt x="452" y="612"/>
                </a:lnTo>
                <a:lnTo>
                  <a:pt x="441" y="622"/>
                </a:lnTo>
                <a:lnTo>
                  <a:pt x="426" y="610"/>
                </a:lnTo>
                <a:lnTo>
                  <a:pt x="404" y="608"/>
                </a:lnTo>
                <a:lnTo>
                  <a:pt x="375" y="612"/>
                </a:lnTo>
                <a:lnTo>
                  <a:pt x="355" y="613"/>
                </a:lnTo>
                <a:lnTo>
                  <a:pt x="339" y="651"/>
                </a:lnTo>
                <a:lnTo>
                  <a:pt x="334" y="677"/>
                </a:lnTo>
                <a:lnTo>
                  <a:pt x="317" y="680"/>
                </a:lnTo>
                <a:lnTo>
                  <a:pt x="299" y="672"/>
                </a:lnTo>
                <a:lnTo>
                  <a:pt x="280" y="660"/>
                </a:lnTo>
                <a:lnTo>
                  <a:pt x="245" y="661"/>
                </a:lnTo>
                <a:lnTo>
                  <a:pt x="253" y="650"/>
                </a:lnTo>
                <a:lnTo>
                  <a:pt x="252" y="644"/>
                </a:lnTo>
                <a:lnTo>
                  <a:pt x="245" y="641"/>
                </a:lnTo>
                <a:lnTo>
                  <a:pt x="233" y="641"/>
                </a:lnTo>
                <a:lnTo>
                  <a:pt x="210" y="620"/>
                </a:lnTo>
                <a:lnTo>
                  <a:pt x="200" y="639"/>
                </a:lnTo>
                <a:lnTo>
                  <a:pt x="188" y="630"/>
                </a:lnTo>
                <a:lnTo>
                  <a:pt x="168" y="619"/>
                </a:lnTo>
                <a:lnTo>
                  <a:pt x="140" y="610"/>
                </a:lnTo>
                <a:lnTo>
                  <a:pt x="133" y="610"/>
                </a:lnTo>
                <a:lnTo>
                  <a:pt x="111" y="597"/>
                </a:lnTo>
                <a:lnTo>
                  <a:pt x="82" y="581"/>
                </a:lnTo>
                <a:lnTo>
                  <a:pt x="87" y="563"/>
                </a:lnTo>
                <a:lnTo>
                  <a:pt x="71" y="543"/>
                </a:lnTo>
                <a:lnTo>
                  <a:pt x="95" y="513"/>
                </a:lnTo>
                <a:lnTo>
                  <a:pt x="115" y="481"/>
                </a:lnTo>
                <a:lnTo>
                  <a:pt x="131" y="437"/>
                </a:lnTo>
                <a:lnTo>
                  <a:pt x="137" y="409"/>
                </a:lnTo>
                <a:lnTo>
                  <a:pt x="142" y="388"/>
                </a:lnTo>
                <a:lnTo>
                  <a:pt x="156" y="432"/>
                </a:lnTo>
                <a:lnTo>
                  <a:pt x="166" y="404"/>
                </a:lnTo>
                <a:lnTo>
                  <a:pt x="157" y="379"/>
                </a:lnTo>
                <a:lnTo>
                  <a:pt x="143" y="363"/>
                </a:lnTo>
                <a:lnTo>
                  <a:pt x="147" y="338"/>
                </a:lnTo>
                <a:lnTo>
                  <a:pt x="135" y="309"/>
                </a:lnTo>
                <a:lnTo>
                  <a:pt x="121" y="286"/>
                </a:lnTo>
                <a:lnTo>
                  <a:pt x="111" y="274"/>
                </a:lnTo>
                <a:lnTo>
                  <a:pt x="127" y="244"/>
                </a:lnTo>
                <a:lnTo>
                  <a:pt x="109" y="239"/>
                </a:lnTo>
                <a:lnTo>
                  <a:pt x="109" y="211"/>
                </a:lnTo>
                <a:lnTo>
                  <a:pt x="90" y="200"/>
                </a:lnTo>
                <a:lnTo>
                  <a:pt x="80" y="190"/>
                </a:lnTo>
                <a:lnTo>
                  <a:pt x="59" y="176"/>
                </a:lnTo>
                <a:lnTo>
                  <a:pt x="41" y="166"/>
                </a:lnTo>
                <a:lnTo>
                  <a:pt x="26" y="166"/>
                </a:lnTo>
                <a:lnTo>
                  <a:pt x="18" y="170"/>
                </a:lnTo>
                <a:lnTo>
                  <a:pt x="7" y="154"/>
                </a:lnTo>
                <a:lnTo>
                  <a:pt x="0" y="146"/>
                </a:lnTo>
                <a:lnTo>
                  <a:pt x="15" y="141"/>
                </a:lnTo>
                <a:lnTo>
                  <a:pt x="26" y="141"/>
                </a:lnTo>
                <a:lnTo>
                  <a:pt x="26" y="129"/>
                </a:lnTo>
                <a:lnTo>
                  <a:pt x="17" y="124"/>
                </a:lnTo>
                <a:lnTo>
                  <a:pt x="19" y="118"/>
                </a:lnTo>
                <a:lnTo>
                  <a:pt x="26" y="121"/>
                </a:lnTo>
                <a:lnTo>
                  <a:pt x="27" y="110"/>
                </a:lnTo>
                <a:lnTo>
                  <a:pt x="20" y="106"/>
                </a:lnTo>
                <a:lnTo>
                  <a:pt x="7" y="105"/>
                </a:lnTo>
                <a:lnTo>
                  <a:pt x="8" y="96"/>
                </a:lnTo>
                <a:lnTo>
                  <a:pt x="20" y="93"/>
                </a:lnTo>
                <a:lnTo>
                  <a:pt x="31" y="93"/>
                </a:lnTo>
                <a:lnTo>
                  <a:pt x="44" y="92"/>
                </a:lnTo>
                <a:lnTo>
                  <a:pt x="51" y="101"/>
                </a:lnTo>
                <a:lnTo>
                  <a:pt x="68" y="92"/>
                </a:lnTo>
                <a:lnTo>
                  <a:pt x="92" y="93"/>
                </a:lnTo>
                <a:lnTo>
                  <a:pt x="107" y="105"/>
                </a:lnTo>
                <a:lnTo>
                  <a:pt x="115" y="117"/>
                </a:lnTo>
                <a:lnTo>
                  <a:pt x="130" y="115"/>
                </a:lnTo>
                <a:lnTo>
                  <a:pt x="153" y="122"/>
                </a:lnTo>
                <a:lnTo>
                  <a:pt x="178" y="126"/>
                </a:lnTo>
                <a:lnTo>
                  <a:pt x="195" y="132"/>
                </a:lnTo>
                <a:lnTo>
                  <a:pt x="193" y="102"/>
                </a:lnTo>
                <a:lnTo>
                  <a:pt x="193" y="80"/>
                </a:lnTo>
                <a:lnTo>
                  <a:pt x="184" y="72"/>
                </a:lnTo>
                <a:lnTo>
                  <a:pt x="183" y="55"/>
                </a:lnTo>
                <a:lnTo>
                  <a:pt x="197" y="61"/>
                </a:lnTo>
                <a:lnTo>
                  <a:pt x="212" y="62"/>
                </a:lnTo>
                <a:lnTo>
                  <a:pt x="209" y="77"/>
                </a:lnTo>
                <a:lnTo>
                  <a:pt x="217" y="88"/>
                </a:lnTo>
                <a:lnTo>
                  <a:pt x="227" y="94"/>
                </a:lnTo>
                <a:lnTo>
                  <a:pt x="253" y="96"/>
                </a:lnTo>
                <a:lnTo>
                  <a:pt x="285" y="101"/>
                </a:lnTo>
                <a:lnTo>
                  <a:pt x="296" y="79"/>
                </a:lnTo>
                <a:lnTo>
                  <a:pt x="325" y="72"/>
                </a:lnTo>
                <a:lnTo>
                  <a:pt x="373" y="62"/>
                </a:lnTo>
                <a:lnTo>
                  <a:pt x="378" y="17"/>
                </a:lnTo>
                <a:lnTo>
                  <a:pt x="391" y="7"/>
                </a:lnTo>
                <a:lnTo>
                  <a:pt x="413" y="2"/>
                </a:lnTo>
                <a:lnTo>
                  <a:pt x="436" y="0"/>
                </a:lnTo>
                <a:lnTo>
                  <a:pt x="443" y="15"/>
                </a:lnTo>
                <a:lnTo>
                  <a:pt x="441" y="31"/>
                </a:lnTo>
                <a:lnTo>
                  <a:pt x="445" y="42"/>
                </a:lnTo>
                <a:lnTo>
                  <a:pt x="458" y="41"/>
                </a:lnTo>
                <a:lnTo>
                  <a:pt x="467" y="48"/>
                </a:lnTo>
                <a:lnTo>
                  <a:pt x="463" y="66"/>
                </a:lnTo>
                <a:lnTo>
                  <a:pt x="476" y="69"/>
                </a:lnTo>
                <a:lnTo>
                  <a:pt x="486" y="76"/>
                </a:lnTo>
                <a:lnTo>
                  <a:pt x="495" y="90"/>
                </a:lnTo>
                <a:lnTo>
                  <a:pt x="501" y="103"/>
                </a:lnTo>
                <a:lnTo>
                  <a:pt x="506" y="111"/>
                </a:lnTo>
                <a:lnTo>
                  <a:pt x="525" y="108"/>
                </a:lnTo>
                <a:lnTo>
                  <a:pt x="535" y="107"/>
                </a:lnTo>
                <a:lnTo>
                  <a:pt x="550" y="125"/>
                </a:lnTo>
                <a:lnTo>
                  <a:pt x="558" y="147"/>
                </a:lnTo>
                <a:lnTo>
                  <a:pt x="570" y="159"/>
                </a:lnTo>
                <a:lnTo>
                  <a:pt x="577" y="160"/>
                </a:lnTo>
                <a:lnTo>
                  <a:pt x="587" y="163"/>
                </a:lnTo>
                <a:lnTo>
                  <a:pt x="604" y="163"/>
                </a:lnTo>
                <a:lnTo>
                  <a:pt x="616" y="175"/>
                </a:lnTo>
                <a:lnTo>
                  <a:pt x="629" y="187"/>
                </a:lnTo>
                <a:lnTo>
                  <a:pt x="649" y="198"/>
                </a:lnTo>
                <a:lnTo>
                  <a:pt x="664" y="204"/>
                </a:lnTo>
                <a:lnTo>
                  <a:pt x="681" y="210"/>
                </a:lnTo>
                <a:lnTo>
                  <a:pt x="700" y="216"/>
                </a:lnTo>
                <a:lnTo>
                  <a:pt x="678" y="245"/>
                </a:lnTo>
                <a:lnTo>
                  <a:pt x="674" y="257"/>
                </a:lnTo>
                <a:lnTo>
                  <a:pt x="669" y="267"/>
                </a:lnTo>
                <a:lnTo>
                  <a:pt x="659" y="279"/>
                </a:lnTo>
                <a:lnTo>
                  <a:pt x="654" y="288"/>
                </a:lnTo>
                <a:lnTo>
                  <a:pt x="644" y="307"/>
                </a:lnTo>
                <a:lnTo>
                  <a:pt x="644" y="327"/>
                </a:lnTo>
                <a:lnTo>
                  <a:pt x="638" y="333"/>
                </a:lnTo>
                <a:lnTo>
                  <a:pt x="631" y="332"/>
                </a:lnTo>
                <a:lnTo>
                  <a:pt x="623" y="329"/>
                </a:lnTo>
                <a:lnTo>
                  <a:pt x="607" y="336"/>
                </a:lnTo>
                <a:lnTo>
                  <a:pt x="594" y="344"/>
                </a:lnTo>
                <a:lnTo>
                  <a:pt x="584" y="355"/>
                </a:lnTo>
                <a:lnTo>
                  <a:pt x="580" y="365"/>
                </a:lnTo>
                <a:lnTo>
                  <a:pt x="573" y="381"/>
                </a:lnTo>
                <a:lnTo>
                  <a:pt x="561" y="389"/>
                </a:lnTo>
                <a:lnTo>
                  <a:pt x="551" y="403"/>
                </a:lnTo>
                <a:lnTo>
                  <a:pt x="551" y="415"/>
                </a:lnTo>
                <a:lnTo>
                  <a:pt x="559" y="415"/>
                </a:lnTo>
                <a:lnTo>
                  <a:pt x="577" y="401"/>
                </a:lnTo>
                <a:lnTo>
                  <a:pt x="585" y="401"/>
                </a:lnTo>
                <a:lnTo>
                  <a:pt x="592" y="415"/>
                </a:lnTo>
                <a:lnTo>
                  <a:pt x="596" y="425"/>
                </a:lnTo>
                <a:lnTo>
                  <a:pt x="599" y="438"/>
                </a:lnTo>
                <a:lnTo>
                  <a:pt x="604" y="446"/>
                </a:lnTo>
                <a:lnTo>
                  <a:pt x="590" y="447"/>
                </a:lnTo>
                <a:lnTo>
                  <a:pt x="592" y="464"/>
                </a:lnTo>
                <a:lnTo>
                  <a:pt x="595" y="476"/>
                </a:lnTo>
                <a:lnTo>
                  <a:pt x="596" y="495"/>
                </a:lnTo>
                <a:lnTo>
                  <a:pt x="586" y="497"/>
                </a:lnTo>
                <a:lnTo>
                  <a:pt x="576" y="511"/>
                </a:lnTo>
                <a:lnTo>
                  <a:pt x="566" y="519"/>
                </a:lnTo>
                <a:lnTo>
                  <a:pt x="573" y="527"/>
                </a:lnTo>
                <a:lnTo>
                  <a:pt x="580" y="541"/>
                </a:lnTo>
                <a:lnTo>
                  <a:pt x="580" y="555"/>
                </a:lnTo>
                <a:lnTo>
                  <a:pt x="575" y="581"/>
                </a:lnTo>
                <a:lnTo>
                  <a:pt x="586" y="591"/>
                </a:lnTo>
                <a:lnTo>
                  <a:pt x="599" y="592"/>
                </a:lnTo>
                <a:lnTo>
                  <a:pt x="614" y="596"/>
                </a:lnTo>
                <a:lnTo>
                  <a:pt x="613" y="609"/>
                </a:lnTo>
                <a:lnTo>
                  <a:pt x="608" y="598"/>
                </a:lnTo>
                <a:lnTo>
                  <a:pt x="599" y="599"/>
                </a:lnTo>
                <a:lnTo>
                  <a:pt x="599" y="608"/>
                </a:lnTo>
                <a:close/>
                <a:moveTo>
                  <a:pt x="674" y="791"/>
                </a:moveTo>
                <a:lnTo>
                  <a:pt x="677" y="780"/>
                </a:lnTo>
                <a:lnTo>
                  <a:pt x="682" y="771"/>
                </a:lnTo>
                <a:lnTo>
                  <a:pt x="693" y="755"/>
                </a:lnTo>
                <a:lnTo>
                  <a:pt x="703" y="735"/>
                </a:lnTo>
                <a:lnTo>
                  <a:pt x="692" y="725"/>
                </a:lnTo>
                <a:lnTo>
                  <a:pt x="699" y="705"/>
                </a:lnTo>
                <a:lnTo>
                  <a:pt x="702" y="690"/>
                </a:lnTo>
                <a:lnTo>
                  <a:pt x="700" y="680"/>
                </a:lnTo>
                <a:lnTo>
                  <a:pt x="689" y="680"/>
                </a:lnTo>
                <a:lnTo>
                  <a:pt x="683" y="692"/>
                </a:lnTo>
                <a:lnTo>
                  <a:pt x="679" y="704"/>
                </a:lnTo>
                <a:lnTo>
                  <a:pt x="669" y="711"/>
                </a:lnTo>
                <a:lnTo>
                  <a:pt x="660" y="716"/>
                </a:lnTo>
                <a:lnTo>
                  <a:pt x="645" y="716"/>
                </a:lnTo>
                <a:lnTo>
                  <a:pt x="645" y="728"/>
                </a:lnTo>
                <a:lnTo>
                  <a:pt x="650" y="740"/>
                </a:lnTo>
                <a:lnTo>
                  <a:pt x="652" y="749"/>
                </a:lnTo>
                <a:lnTo>
                  <a:pt x="644" y="761"/>
                </a:lnTo>
                <a:lnTo>
                  <a:pt x="640" y="767"/>
                </a:lnTo>
                <a:lnTo>
                  <a:pt x="647" y="770"/>
                </a:lnTo>
                <a:lnTo>
                  <a:pt x="650" y="781"/>
                </a:lnTo>
                <a:lnTo>
                  <a:pt x="653" y="792"/>
                </a:lnTo>
                <a:lnTo>
                  <a:pt x="661" y="799"/>
                </a:lnTo>
                <a:lnTo>
                  <a:pt x="671" y="801"/>
                </a:lnTo>
                <a:lnTo>
                  <a:pt x="674" y="791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 w="63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Freeform 30"/>
          <p:cNvSpPr>
            <a:spLocks noChangeAspect="1" noEditPoints="1"/>
          </p:cNvSpPr>
          <p:nvPr/>
        </p:nvSpPr>
        <p:spPr bwMode="auto">
          <a:xfrm>
            <a:off x="4903788" y="5437188"/>
            <a:ext cx="769937" cy="990600"/>
          </a:xfrm>
          <a:custGeom>
            <a:avLst/>
            <a:gdLst>
              <a:gd name="T0" fmla="*/ 679356 w 408"/>
              <a:gd name="T1" fmla="*/ 128306 h 525"/>
              <a:gd name="T2" fmla="*/ 501969 w 408"/>
              <a:gd name="T3" fmla="*/ 145288 h 525"/>
              <a:gd name="T4" fmla="*/ 515179 w 408"/>
              <a:gd name="T5" fmla="*/ 198120 h 525"/>
              <a:gd name="T6" fmla="*/ 477436 w 408"/>
              <a:gd name="T7" fmla="*/ 232083 h 525"/>
              <a:gd name="T8" fmla="*/ 483098 w 408"/>
              <a:gd name="T9" fmla="*/ 292463 h 525"/>
              <a:gd name="T10" fmla="*/ 437807 w 408"/>
              <a:gd name="T11" fmla="*/ 269821 h 525"/>
              <a:gd name="T12" fmla="*/ 364210 w 408"/>
              <a:gd name="T13" fmla="*/ 226423 h 525"/>
              <a:gd name="T14" fmla="*/ 315146 w 408"/>
              <a:gd name="T15" fmla="*/ 235857 h 525"/>
              <a:gd name="T16" fmla="*/ 401952 w 408"/>
              <a:gd name="T17" fmla="*/ 369824 h 525"/>
              <a:gd name="T18" fmla="*/ 347227 w 408"/>
              <a:gd name="T19" fmla="*/ 396240 h 525"/>
              <a:gd name="T20" fmla="*/ 379307 w 408"/>
              <a:gd name="T21" fmla="*/ 460393 h 525"/>
              <a:gd name="T22" fmla="*/ 492533 w 408"/>
              <a:gd name="T23" fmla="*/ 583039 h 525"/>
              <a:gd name="T24" fmla="*/ 403839 w 408"/>
              <a:gd name="T25" fmla="*/ 560397 h 525"/>
              <a:gd name="T26" fmla="*/ 439694 w 408"/>
              <a:gd name="T27" fmla="*/ 611342 h 525"/>
              <a:gd name="T28" fmla="*/ 356662 w 408"/>
              <a:gd name="T29" fmla="*/ 622663 h 525"/>
              <a:gd name="T30" fmla="*/ 405727 w 408"/>
              <a:gd name="T31" fmla="*/ 762290 h 525"/>
              <a:gd name="T32" fmla="*/ 345339 w 408"/>
              <a:gd name="T33" fmla="*/ 728327 h 525"/>
              <a:gd name="T34" fmla="*/ 320807 w 408"/>
              <a:gd name="T35" fmla="*/ 783046 h 525"/>
              <a:gd name="T36" fmla="*/ 267968 w 408"/>
              <a:gd name="T37" fmla="*/ 707571 h 525"/>
              <a:gd name="T38" fmla="*/ 217017 w 408"/>
              <a:gd name="T39" fmla="*/ 724553 h 525"/>
              <a:gd name="T40" fmla="*/ 211355 w 408"/>
              <a:gd name="T41" fmla="*/ 624550 h 525"/>
              <a:gd name="T42" fmla="*/ 162291 w 408"/>
              <a:gd name="T43" fmla="*/ 566057 h 525"/>
              <a:gd name="T44" fmla="*/ 288726 w 408"/>
              <a:gd name="T45" fmla="*/ 541528 h 525"/>
              <a:gd name="T46" fmla="*/ 377420 w 408"/>
              <a:gd name="T47" fmla="*/ 526433 h 525"/>
              <a:gd name="T48" fmla="*/ 294388 w 408"/>
              <a:gd name="T49" fmla="*/ 501904 h 525"/>
              <a:gd name="T50" fmla="*/ 169839 w 408"/>
              <a:gd name="T51" fmla="*/ 505678 h 525"/>
              <a:gd name="T52" fmla="*/ 166065 w 408"/>
              <a:gd name="T53" fmla="*/ 392466 h 525"/>
              <a:gd name="T54" fmla="*/ 62274 w 408"/>
              <a:gd name="T55" fmla="*/ 301897 h 525"/>
              <a:gd name="T56" fmla="*/ 109452 w 408"/>
              <a:gd name="T57" fmla="*/ 283029 h 525"/>
              <a:gd name="T58" fmla="*/ 141533 w 408"/>
              <a:gd name="T59" fmla="*/ 237744 h 525"/>
              <a:gd name="T60" fmla="*/ 166065 w 408"/>
              <a:gd name="T61" fmla="*/ 156609 h 525"/>
              <a:gd name="T62" fmla="*/ 239662 w 408"/>
              <a:gd name="T63" fmla="*/ 116985 h 525"/>
              <a:gd name="T64" fmla="*/ 335904 w 408"/>
              <a:gd name="T65" fmla="*/ 107551 h 525"/>
              <a:gd name="T66" fmla="*/ 405727 w 408"/>
              <a:gd name="T67" fmla="*/ 54719 h 525"/>
              <a:gd name="T68" fmla="*/ 477436 w 408"/>
              <a:gd name="T69" fmla="*/ 56606 h 525"/>
              <a:gd name="T70" fmla="*/ 564243 w 408"/>
              <a:gd name="T71" fmla="*/ 33963 h 525"/>
              <a:gd name="T72" fmla="*/ 641614 w 408"/>
              <a:gd name="T73" fmla="*/ 66040 h 525"/>
              <a:gd name="T74" fmla="*/ 700114 w 408"/>
              <a:gd name="T75" fmla="*/ 41511 h 525"/>
              <a:gd name="T76" fmla="*/ 762389 w 408"/>
              <a:gd name="T77" fmla="*/ 22642 h 525"/>
              <a:gd name="T78" fmla="*/ 741631 w 408"/>
              <a:gd name="T79" fmla="*/ 92456 h 525"/>
              <a:gd name="T80" fmla="*/ 33968 w 408"/>
              <a:gd name="T81" fmla="*/ 362277 h 525"/>
              <a:gd name="T82" fmla="*/ 32081 w 408"/>
              <a:gd name="T83" fmla="*/ 301897 h 525"/>
              <a:gd name="T84" fmla="*/ 18871 w 408"/>
              <a:gd name="T85" fmla="*/ 326426 h 525"/>
              <a:gd name="T86" fmla="*/ 118887 w 408"/>
              <a:gd name="T87" fmla="*/ 547189 h 525"/>
              <a:gd name="T88" fmla="*/ 111339 w 408"/>
              <a:gd name="T89" fmla="*/ 488696 h 525"/>
              <a:gd name="T90" fmla="*/ 135871 w 408"/>
              <a:gd name="T91" fmla="*/ 560397 h 525"/>
              <a:gd name="T92" fmla="*/ 441581 w 408"/>
              <a:gd name="T93" fmla="*/ 905691 h 525"/>
              <a:gd name="T94" fmla="*/ 509517 w 408"/>
              <a:gd name="T95" fmla="*/ 901918 h 525"/>
              <a:gd name="T96" fmla="*/ 618969 w 408"/>
              <a:gd name="T97" fmla="*/ 926447 h 525"/>
              <a:gd name="T98" fmla="*/ 679356 w 408"/>
              <a:gd name="T99" fmla="*/ 960410 h 525"/>
              <a:gd name="T100" fmla="*/ 769937 w 408"/>
              <a:gd name="T101" fmla="*/ 962297 h 525"/>
              <a:gd name="T102" fmla="*/ 686905 w 408"/>
              <a:gd name="T103" fmla="*/ 988713 h 525"/>
              <a:gd name="T104" fmla="*/ 601985 w 408"/>
              <a:gd name="T105" fmla="*/ 986826 h 525"/>
              <a:gd name="T106" fmla="*/ 515179 w 408"/>
              <a:gd name="T107" fmla="*/ 962297 h 525"/>
              <a:gd name="T108" fmla="*/ 439694 w 408"/>
              <a:gd name="T109" fmla="*/ 958523 h 525"/>
              <a:gd name="T110" fmla="*/ 511404 w 408"/>
              <a:gd name="T111" fmla="*/ 469827 h 525"/>
              <a:gd name="T112" fmla="*/ 552921 w 408"/>
              <a:gd name="T113" fmla="*/ 537754 h 525"/>
              <a:gd name="T114" fmla="*/ 518953 w 408"/>
              <a:gd name="T115" fmla="*/ 586813 h 525"/>
              <a:gd name="T116" fmla="*/ 464227 w 408"/>
              <a:gd name="T117" fmla="*/ 492470 h 525"/>
              <a:gd name="T118" fmla="*/ 377420 w 408"/>
              <a:gd name="T119" fmla="*/ 428316 h 525"/>
              <a:gd name="T120" fmla="*/ 435920 w 408"/>
              <a:gd name="T121" fmla="*/ 396240 h 525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408"/>
              <a:gd name="T184" fmla="*/ 0 h 525"/>
              <a:gd name="T185" fmla="*/ 408 w 408"/>
              <a:gd name="T186" fmla="*/ 525 h 525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408" h="525">
                <a:moveTo>
                  <a:pt x="388" y="74"/>
                </a:moveTo>
                <a:lnTo>
                  <a:pt x="381" y="72"/>
                </a:lnTo>
                <a:lnTo>
                  <a:pt x="360" y="68"/>
                </a:lnTo>
                <a:lnTo>
                  <a:pt x="322" y="64"/>
                </a:lnTo>
                <a:lnTo>
                  <a:pt x="275" y="62"/>
                </a:lnTo>
                <a:lnTo>
                  <a:pt x="266" y="77"/>
                </a:lnTo>
                <a:lnTo>
                  <a:pt x="247" y="80"/>
                </a:lnTo>
                <a:lnTo>
                  <a:pt x="256" y="98"/>
                </a:lnTo>
                <a:lnTo>
                  <a:pt x="273" y="105"/>
                </a:lnTo>
                <a:lnTo>
                  <a:pt x="278" y="125"/>
                </a:lnTo>
                <a:lnTo>
                  <a:pt x="272" y="132"/>
                </a:lnTo>
                <a:lnTo>
                  <a:pt x="253" y="123"/>
                </a:lnTo>
                <a:lnTo>
                  <a:pt x="243" y="119"/>
                </a:lnTo>
                <a:lnTo>
                  <a:pt x="262" y="145"/>
                </a:lnTo>
                <a:lnTo>
                  <a:pt x="256" y="155"/>
                </a:lnTo>
                <a:lnTo>
                  <a:pt x="237" y="124"/>
                </a:lnTo>
                <a:lnTo>
                  <a:pt x="228" y="124"/>
                </a:lnTo>
                <a:lnTo>
                  <a:pt x="232" y="143"/>
                </a:lnTo>
                <a:lnTo>
                  <a:pt x="227" y="151"/>
                </a:lnTo>
                <a:lnTo>
                  <a:pt x="199" y="127"/>
                </a:lnTo>
                <a:lnTo>
                  <a:pt x="193" y="120"/>
                </a:lnTo>
                <a:lnTo>
                  <a:pt x="210" y="83"/>
                </a:lnTo>
                <a:lnTo>
                  <a:pt x="192" y="78"/>
                </a:lnTo>
                <a:lnTo>
                  <a:pt x="167" y="125"/>
                </a:lnTo>
                <a:lnTo>
                  <a:pt x="182" y="154"/>
                </a:lnTo>
                <a:lnTo>
                  <a:pt x="198" y="177"/>
                </a:lnTo>
                <a:lnTo>
                  <a:pt x="213" y="196"/>
                </a:lnTo>
                <a:lnTo>
                  <a:pt x="197" y="210"/>
                </a:lnTo>
                <a:lnTo>
                  <a:pt x="189" y="207"/>
                </a:lnTo>
                <a:lnTo>
                  <a:pt x="184" y="210"/>
                </a:lnTo>
                <a:lnTo>
                  <a:pt x="174" y="223"/>
                </a:lnTo>
                <a:lnTo>
                  <a:pt x="184" y="237"/>
                </a:lnTo>
                <a:lnTo>
                  <a:pt x="201" y="244"/>
                </a:lnTo>
                <a:lnTo>
                  <a:pt x="234" y="256"/>
                </a:lnTo>
                <a:lnTo>
                  <a:pt x="253" y="277"/>
                </a:lnTo>
                <a:lnTo>
                  <a:pt x="261" y="309"/>
                </a:lnTo>
                <a:lnTo>
                  <a:pt x="251" y="314"/>
                </a:lnTo>
                <a:lnTo>
                  <a:pt x="235" y="304"/>
                </a:lnTo>
                <a:lnTo>
                  <a:pt x="214" y="297"/>
                </a:lnTo>
                <a:lnTo>
                  <a:pt x="207" y="307"/>
                </a:lnTo>
                <a:lnTo>
                  <a:pt x="222" y="315"/>
                </a:lnTo>
                <a:lnTo>
                  <a:pt x="233" y="324"/>
                </a:lnTo>
                <a:lnTo>
                  <a:pt x="225" y="342"/>
                </a:lnTo>
                <a:lnTo>
                  <a:pt x="201" y="334"/>
                </a:lnTo>
                <a:lnTo>
                  <a:pt x="189" y="330"/>
                </a:lnTo>
                <a:lnTo>
                  <a:pt x="198" y="352"/>
                </a:lnTo>
                <a:lnTo>
                  <a:pt x="208" y="372"/>
                </a:lnTo>
                <a:lnTo>
                  <a:pt x="215" y="404"/>
                </a:lnTo>
                <a:lnTo>
                  <a:pt x="199" y="411"/>
                </a:lnTo>
                <a:lnTo>
                  <a:pt x="191" y="393"/>
                </a:lnTo>
                <a:lnTo>
                  <a:pt x="183" y="386"/>
                </a:lnTo>
                <a:lnTo>
                  <a:pt x="177" y="391"/>
                </a:lnTo>
                <a:lnTo>
                  <a:pt x="177" y="411"/>
                </a:lnTo>
                <a:lnTo>
                  <a:pt x="170" y="415"/>
                </a:lnTo>
                <a:lnTo>
                  <a:pt x="161" y="394"/>
                </a:lnTo>
                <a:lnTo>
                  <a:pt x="152" y="380"/>
                </a:lnTo>
                <a:lnTo>
                  <a:pt x="142" y="375"/>
                </a:lnTo>
                <a:lnTo>
                  <a:pt x="143" y="385"/>
                </a:lnTo>
                <a:lnTo>
                  <a:pt x="129" y="391"/>
                </a:lnTo>
                <a:lnTo>
                  <a:pt x="115" y="384"/>
                </a:lnTo>
                <a:lnTo>
                  <a:pt x="112" y="369"/>
                </a:lnTo>
                <a:lnTo>
                  <a:pt x="117" y="351"/>
                </a:lnTo>
                <a:lnTo>
                  <a:pt x="112" y="331"/>
                </a:lnTo>
                <a:lnTo>
                  <a:pt x="106" y="324"/>
                </a:lnTo>
                <a:lnTo>
                  <a:pt x="84" y="314"/>
                </a:lnTo>
                <a:lnTo>
                  <a:pt x="86" y="300"/>
                </a:lnTo>
                <a:lnTo>
                  <a:pt x="101" y="294"/>
                </a:lnTo>
                <a:lnTo>
                  <a:pt x="123" y="280"/>
                </a:lnTo>
                <a:lnTo>
                  <a:pt x="153" y="287"/>
                </a:lnTo>
                <a:lnTo>
                  <a:pt x="179" y="297"/>
                </a:lnTo>
                <a:lnTo>
                  <a:pt x="188" y="302"/>
                </a:lnTo>
                <a:lnTo>
                  <a:pt x="200" y="279"/>
                </a:lnTo>
                <a:lnTo>
                  <a:pt x="189" y="268"/>
                </a:lnTo>
                <a:lnTo>
                  <a:pt x="172" y="255"/>
                </a:lnTo>
                <a:lnTo>
                  <a:pt x="156" y="266"/>
                </a:lnTo>
                <a:lnTo>
                  <a:pt x="141" y="254"/>
                </a:lnTo>
                <a:lnTo>
                  <a:pt x="113" y="260"/>
                </a:lnTo>
                <a:lnTo>
                  <a:pt x="90" y="268"/>
                </a:lnTo>
                <a:lnTo>
                  <a:pt x="80" y="249"/>
                </a:lnTo>
                <a:lnTo>
                  <a:pt x="98" y="227"/>
                </a:lnTo>
                <a:lnTo>
                  <a:pt x="88" y="208"/>
                </a:lnTo>
                <a:lnTo>
                  <a:pt x="66" y="212"/>
                </a:lnTo>
                <a:lnTo>
                  <a:pt x="47" y="175"/>
                </a:lnTo>
                <a:lnTo>
                  <a:pt x="33" y="160"/>
                </a:lnTo>
                <a:lnTo>
                  <a:pt x="39" y="150"/>
                </a:lnTo>
                <a:lnTo>
                  <a:pt x="50" y="154"/>
                </a:lnTo>
                <a:lnTo>
                  <a:pt x="58" y="150"/>
                </a:lnTo>
                <a:lnTo>
                  <a:pt x="65" y="143"/>
                </a:lnTo>
                <a:lnTo>
                  <a:pt x="71" y="134"/>
                </a:lnTo>
                <a:lnTo>
                  <a:pt x="75" y="126"/>
                </a:lnTo>
                <a:lnTo>
                  <a:pt x="81" y="114"/>
                </a:lnTo>
                <a:lnTo>
                  <a:pt x="81" y="100"/>
                </a:lnTo>
                <a:lnTo>
                  <a:pt x="88" y="83"/>
                </a:lnTo>
                <a:lnTo>
                  <a:pt x="95" y="81"/>
                </a:lnTo>
                <a:lnTo>
                  <a:pt x="112" y="83"/>
                </a:lnTo>
                <a:lnTo>
                  <a:pt x="127" y="62"/>
                </a:lnTo>
                <a:lnTo>
                  <a:pt x="146" y="58"/>
                </a:lnTo>
                <a:lnTo>
                  <a:pt x="163" y="61"/>
                </a:lnTo>
                <a:lnTo>
                  <a:pt x="178" y="57"/>
                </a:lnTo>
                <a:lnTo>
                  <a:pt x="194" y="38"/>
                </a:lnTo>
                <a:lnTo>
                  <a:pt x="210" y="33"/>
                </a:lnTo>
                <a:lnTo>
                  <a:pt x="215" y="29"/>
                </a:lnTo>
                <a:lnTo>
                  <a:pt x="220" y="39"/>
                </a:lnTo>
                <a:lnTo>
                  <a:pt x="237" y="31"/>
                </a:lnTo>
                <a:lnTo>
                  <a:pt x="253" y="30"/>
                </a:lnTo>
                <a:lnTo>
                  <a:pt x="267" y="27"/>
                </a:lnTo>
                <a:lnTo>
                  <a:pt x="283" y="23"/>
                </a:lnTo>
                <a:lnTo>
                  <a:pt x="299" y="18"/>
                </a:lnTo>
                <a:lnTo>
                  <a:pt x="309" y="31"/>
                </a:lnTo>
                <a:lnTo>
                  <a:pt x="325" y="35"/>
                </a:lnTo>
                <a:lnTo>
                  <a:pt x="340" y="35"/>
                </a:lnTo>
                <a:lnTo>
                  <a:pt x="357" y="38"/>
                </a:lnTo>
                <a:lnTo>
                  <a:pt x="368" y="40"/>
                </a:lnTo>
                <a:lnTo>
                  <a:pt x="371" y="22"/>
                </a:lnTo>
                <a:lnTo>
                  <a:pt x="383" y="1"/>
                </a:lnTo>
                <a:lnTo>
                  <a:pt x="399" y="0"/>
                </a:lnTo>
                <a:lnTo>
                  <a:pt x="404" y="12"/>
                </a:lnTo>
                <a:lnTo>
                  <a:pt x="403" y="27"/>
                </a:lnTo>
                <a:lnTo>
                  <a:pt x="397" y="40"/>
                </a:lnTo>
                <a:lnTo>
                  <a:pt x="393" y="49"/>
                </a:lnTo>
                <a:lnTo>
                  <a:pt x="385" y="62"/>
                </a:lnTo>
                <a:lnTo>
                  <a:pt x="388" y="74"/>
                </a:lnTo>
                <a:close/>
                <a:moveTo>
                  <a:pt x="18" y="192"/>
                </a:moveTo>
                <a:lnTo>
                  <a:pt x="27" y="197"/>
                </a:lnTo>
                <a:lnTo>
                  <a:pt x="30" y="182"/>
                </a:lnTo>
                <a:lnTo>
                  <a:pt x="17" y="160"/>
                </a:lnTo>
                <a:lnTo>
                  <a:pt x="6" y="159"/>
                </a:lnTo>
                <a:lnTo>
                  <a:pt x="0" y="162"/>
                </a:lnTo>
                <a:lnTo>
                  <a:pt x="10" y="173"/>
                </a:lnTo>
                <a:lnTo>
                  <a:pt x="12" y="186"/>
                </a:lnTo>
                <a:lnTo>
                  <a:pt x="18" y="192"/>
                </a:lnTo>
                <a:close/>
                <a:moveTo>
                  <a:pt x="63" y="290"/>
                </a:moveTo>
                <a:lnTo>
                  <a:pt x="55" y="283"/>
                </a:lnTo>
                <a:lnTo>
                  <a:pt x="49" y="269"/>
                </a:lnTo>
                <a:lnTo>
                  <a:pt x="59" y="259"/>
                </a:lnTo>
                <a:lnTo>
                  <a:pt x="67" y="270"/>
                </a:lnTo>
                <a:lnTo>
                  <a:pt x="72" y="281"/>
                </a:lnTo>
                <a:lnTo>
                  <a:pt x="72" y="297"/>
                </a:lnTo>
                <a:lnTo>
                  <a:pt x="63" y="290"/>
                </a:lnTo>
                <a:close/>
                <a:moveTo>
                  <a:pt x="234" y="497"/>
                </a:moveTo>
                <a:lnTo>
                  <a:pt x="234" y="480"/>
                </a:lnTo>
                <a:lnTo>
                  <a:pt x="244" y="483"/>
                </a:lnTo>
                <a:lnTo>
                  <a:pt x="257" y="492"/>
                </a:lnTo>
                <a:lnTo>
                  <a:pt x="270" y="478"/>
                </a:lnTo>
                <a:lnTo>
                  <a:pt x="275" y="493"/>
                </a:lnTo>
                <a:lnTo>
                  <a:pt x="302" y="494"/>
                </a:lnTo>
                <a:lnTo>
                  <a:pt x="328" y="491"/>
                </a:lnTo>
                <a:lnTo>
                  <a:pt x="345" y="494"/>
                </a:lnTo>
                <a:lnTo>
                  <a:pt x="362" y="496"/>
                </a:lnTo>
                <a:lnTo>
                  <a:pt x="360" y="509"/>
                </a:lnTo>
                <a:lnTo>
                  <a:pt x="374" y="505"/>
                </a:lnTo>
                <a:lnTo>
                  <a:pt x="400" y="499"/>
                </a:lnTo>
                <a:lnTo>
                  <a:pt x="408" y="510"/>
                </a:lnTo>
                <a:lnTo>
                  <a:pt x="399" y="521"/>
                </a:lnTo>
                <a:lnTo>
                  <a:pt x="379" y="525"/>
                </a:lnTo>
                <a:lnTo>
                  <a:pt x="364" y="524"/>
                </a:lnTo>
                <a:lnTo>
                  <a:pt x="349" y="524"/>
                </a:lnTo>
                <a:lnTo>
                  <a:pt x="333" y="524"/>
                </a:lnTo>
                <a:lnTo>
                  <a:pt x="319" y="523"/>
                </a:lnTo>
                <a:lnTo>
                  <a:pt x="302" y="520"/>
                </a:lnTo>
                <a:lnTo>
                  <a:pt x="286" y="513"/>
                </a:lnTo>
                <a:lnTo>
                  <a:pt x="273" y="510"/>
                </a:lnTo>
                <a:lnTo>
                  <a:pt x="258" y="509"/>
                </a:lnTo>
                <a:lnTo>
                  <a:pt x="245" y="509"/>
                </a:lnTo>
                <a:lnTo>
                  <a:pt x="233" y="508"/>
                </a:lnTo>
                <a:lnTo>
                  <a:pt x="234" y="497"/>
                </a:lnTo>
                <a:close/>
                <a:moveTo>
                  <a:pt x="260" y="235"/>
                </a:moveTo>
                <a:lnTo>
                  <a:pt x="271" y="249"/>
                </a:lnTo>
                <a:lnTo>
                  <a:pt x="276" y="256"/>
                </a:lnTo>
                <a:lnTo>
                  <a:pt x="281" y="268"/>
                </a:lnTo>
                <a:lnTo>
                  <a:pt x="293" y="285"/>
                </a:lnTo>
                <a:lnTo>
                  <a:pt x="299" y="304"/>
                </a:lnTo>
                <a:lnTo>
                  <a:pt x="292" y="314"/>
                </a:lnTo>
                <a:lnTo>
                  <a:pt x="275" y="311"/>
                </a:lnTo>
                <a:lnTo>
                  <a:pt x="271" y="299"/>
                </a:lnTo>
                <a:lnTo>
                  <a:pt x="258" y="278"/>
                </a:lnTo>
                <a:lnTo>
                  <a:pt x="246" y="261"/>
                </a:lnTo>
                <a:lnTo>
                  <a:pt x="229" y="245"/>
                </a:lnTo>
                <a:lnTo>
                  <a:pt x="217" y="241"/>
                </a:lnTo>
                <a:lnTo>
                  <a:pt x="200" y="227"/>
                </a:lnTo>
                <a:lnTo>
                  <a:pt x="208" y="221"/>
                </a:lnTo>
                <a:lnTo>
                  <a:pt x="220" y="215"/>
                </a:lnTo>
                <a:lnTo>
                  <a:pt x="231" y="210"/>
                </a:lnTo>
                <a:lnTo>
                  <a:pt x="252" y="223"/>
                </a:lnTo>
                <a:lnTo>
                  <a:pt x="260" y="235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 w="63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Freeform 29"/>
          <p:cNvSpPr>
            <a:spLocks noChangeAspect="1"/>
          </p:cNvSpPr>
          <p:nvPr/>
        </p:nvSpPr>
        <p:spPr bwMode="auto">
          <a:xfrm>
            <a:off x="4579143" y="4432300"/>
            <a:ext cx="671513" cy="434975"/>
          </a:xfrm>
          <a:custGeom>
            <a:avLst/>
            <a:gdLst>
              <a:gd name="T0" fmla="*/ 92427 w 356"/>
              <a:gd name="T1" fmla="*/ 79086 h 231"/>
              <a:gd name="T2" fmla="*/ 90541 w 356"/>
              <a:gd name="T3" fmla="*/ 112981 h 231"/>
              <a:gd name="T4" fmla="*/ 45270 w 356"/>
              <a:gd name="T5" fmla="*/ 114864 h 231"/>
              <a:gd name="T6" fmla="*/ 26408 w 356"/>
              <a:gd name="T7" fmla="*/ 152524 h 231"/>
              <a:gd name="T8" fmla="*/ 54702 w 356"/>
              <a:gd name="T9" fmla="*/ 167588 h 231"/>
              <a:gd name="T10" fmla="*/ 26408 w 356"/>
              <a:gd name="T11" fmla="*/ 212780 h 231"/>
              <a:gd name="T12" fmla="*/ 1886 w 356"/>
              <a:gd name="T13" fmla="*/ 237259 h 231"/>
              <a:gd name="T14" fmla="*/ 9431 w 356"/>
              <a:gd name="T15" fmla="*/ 261738 h 231"/>
              <a:gd name="T16" fmla="*/ 39612 w 356"/>
              <a:gd name="T17" fmla="*/ 284334 h 231"/>
              <a:gd name="T18" fmla="*/ 92427 w 356"/>
              <a:gd name="T19" fmla="*/ 325761 h 231"/>
              <a:gd name="T20" fmla="*/ 124494 w 356"/>
              <a:gd name="T21" fmla="*/ 369070 h 231"/>
              <a:gd name="T22" fmla="*/ 169764 w 356"/>
              <a:gd name="T23" fmla="*/ 414262 h 231"/>
              <a:gd name="T24" fmla="*/ 239556 w 356"/>
              <a:gd name="T25" fmla="*/ 431209 h 231"/>
              <a:gd name="T26" fmla="*/ 296144 w 356"/>
              <a:gd name="T27" fmla="*/ 416145 h 231"/>
              <a:gd name="T28" fmla="*/ 354619 w 356"/>
              <a:gd name="T29" fmla="*/ 393549 h 231"/>
              <a:gd name="T30" fmla="*/ 396117 w 356"/>
              <a:gd name="T31" fmla="*/ 357772 h 231"/>
              <a:gd name="T32" fmla="*/ 441387 w 356"/>
              <a:gd name="T33" fmla="*/ 374719 h 231"/>
              <a:gd name="T34" fmla="*/ 492316 w 356"/>
              <a:gd name="T35" fmla="*/ 331410 h 231"/>
              <a:gd name="T36" fmla="*/ 535701 w 356"/>
              <a:gd name="T37" fmla="*/ 248557 h 231"/>
              <a:gd name="T38" fmla="*/ 605493 w 356"/>
              <a:gd name="T39" fmla="*/ 154407 h 231"/>
              <a:gd name="T40" fmla="*/ 650763 w 356"/>
              <a:gd name="T41" fmla="*/ 112981 h 231"/>
              <a:gd name="T42" fmla="*/ 652649 w 356"/>
              <a:gd name="T43" fmla="*/ 77203 h 231"/>
              <a:gd name="T44" fmla="*/ 616810 w 356"/>
              <a:gd name="T45" fmla="*/ 26362 h 231"/>
              <a:gd name="T46" fmla="*/ 588516 w 356"/>
              <a:gd name="T47" fmla="*/ 22596 h 231"/>
              <a:gd name="T48" fmla="*/ 531928 w 356"/>
              <a:gd name="T49" fmla="*/ 13181 h 231"/>
              <a:gd name="T50" fmla="*/ 492316 w 356"/>
              <a:gd name="T51" fmla="*/ 0 h 231"/>
              <a:gd name="T52" fmla="*/ 456477 w 356"/>
              <a:gd name="T53" fmla="*/ 9415 h 231"/>
              <a:gd name="T54" fmla="*/ 418752 w 356"/>
              <a:gd name="T55" fmla="*/ 67788 h 231"/>
              <a:gd name="T56" fmla="*/ 365936 w 356"/>
              <a:gd name="T57" fmla="*/ 77203 h 231"/>
              <a:gd name="T58" fmla="*/ 337642 w 356"/>
              <a:gd name="T59" fmla="*/ 105448 h 231"/>
              <a:gd name="T60" fmla="*/ 303689 w 356"/>
              <a:gd name="T61" fmla="*/ 96033 h 231"/>
              <a:gd name="T62" fmla="*/ 286713 w 356"/>
              <a:gd name="T63" fmla="*/ 126162 h 231"/>
              <a:gd name="T64" fmla="*/ 209376 w 356"/>
              <a:gd name="T65" fmla="*/ 120513 h 231"/>
              <a:gd name="T66" fmla="*/ 152788 w 356"/>
              <a:gd name="T67" fmla="*/ 118630 h 231"/>
              <a:gd name="T68" fmla="*/ 122608 w 356"/>
              <a:gd name="T69" fmla="*/ 80969 h 231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356"/>
              <a:gd name="T106" fmla="*/ 0 h 231"/>
              <a:gd name="T107" fmla="*/ 356 w 356"/>
              <a:gd name="T108" fmla="*/ 231 h 231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356" h="231">
                <a:moveTo>
                  <a:pt x="58" y="39"/>
                </a:moveTo>
                <a:lnTo>
                  <a:pt x="49" y="42"/>
                </a:lnTo>
                <a:lnTo>
                  <a:pt x="49" y="53"/>
                </a:lnTo>
                <a:lnTo>
                  <a:pt x="48" y="60"/>
                </a:lnTo>
                <a:lnTo>
                  <a:pt x="36" y="61"/>
                </a:lnTo>
                <a:lnTo>
                  <a:pt x="24" y="61"/>
                </a:lnTo>
                <a:lnTo>
                  <a:pt x="14" y="66"/>
                </a:lnTo>
                <a:lnTo>
                  <a:pt x="14" y="81"/>
                </a:lnTo>
                <a:lnTo>
                  <a:pt x="19" y="86"/>
                </a:lnTo>
                <a:lnTo>
                  <a:pt x="29" y="89"/>
                </a:lnTo>
                <a:lnTo>
                  <a:pt x="23" y="99"/>
                </a:lnTo>
                <a:lnTo>
                  <a:pt x="14" y="113"/>
                </a:lnTo>
                <a:lnTo>
                  <a:pt x="8" y="121"/>
                </a:lnTo>
                <a:lnTo>
                  <a:pt x="1" y="126"/>
                </a:lnTo>
                <a:lnTo>
                  <a:pt x="0" y="134"/>
                </a:lnTo>
                <a:lnTo>
                  <a:pt x="5" y="139"/>
                </a:lnTo>
                <a:lnTo>
                  <a:pt x="11" y="145"/>
                </a:lnTo>
                <a:lnTo>
                  <a:pt x="21" y="151"/>
                </a:lnTo>
                <a:lnTo>
                  <a:pt x="28" y="158"/>
                </a:lnTo>
                <a:lnTo>
                  <a:pt x="49" y="173"/>
                </a:lnTo>
                <a:lnTo>
                  <a:pt x="59" y="182"/>
                </a:lnTo>
                <a:lnTo>
                  <a:pt x="66" y="196"/>
                </a:lnTo>
                <a:lnTo>
                  <a:pt x="78" y="211"/>
                </a:lnTo>
                <a:lnTo>
                  <a:pt x="90" y="220"/>
                </a:lnTo>
                <a:lnTo>
                  <a:pt x="101" y="231"/>
                </a:lnTo>
                <a:lnTo>
                  <a:pt x="127" y="229"/>
                </a:lnTo>
                <a:lnTo>
                  <a:pt x="139" y="218"/>
                </a:lnTo>
                <a:lnTo>
                  <a:pt x="157" y="221"/>
                </a:lnTo>
                <a:lnTo>
                  <a:pt x="173" y="216"/>
                </a:lnTo>
                <a:lnTo>
                  <a:pt x="188" y="209"/>
                </a:lnTo>
                <a:lnTo>
                  <a:pt x="196" y="200"/>
                </a:lnTo>
                <a:lnTo>
                  <a:pt x="210" y="190"/>
                </a:lnTo>
                <a:lnTo>
                  <a:pt x="222" y="197"/>
                </a:lnTo>
                <a:lnTo>
                  <a:pt x="234" y="199"/>
                </a:lnTo>
                <a:lnTo>
                  <a:pt x="251" y="190"/>
                </a:lnTo>
                <a:lnTo>
                  <a:pt x="261" y="176"/>
                </a:lnTo>
                <a:lnTo>
                  <a:pt x="275" y="151"/>
                </a:lnTo>
                <a:lnTo>
                  <a:pt x="284" y="132"/>
                </a:lnTo>
                <a:lnTo>
                  <a:pt x="299" y="103"/>
                </a:lnTo>
                <a:lnTo>
                  <a:pt x="321" y="82"/>
                </a:lnTo>
                <a:lnTo>
                  <a:pt x="331" y="68"/>
                </a:lnTo>
                <a:lnTo>
                  <a:pt x="345" y="60"/>
                </a:lnTo>
                <a:lnTo>
                  <a:pt x="356" y="46"/>
                </a:lnTo>
                <a:lnTo>
                  <a:pt x="346" y="41"/>
                </a:lnTo>
                <a:lnTo>
                  <a:pt x="335" y="30"/>
                </a:lnTo>
                <a:lnTo>
                  <a:pt x="327" y="14"/>
                </a:lnTo>
                <a:lnTo>
                  <a:pt x="320" y="7"/>
                </a:lnTo>
                <a:lnTo>
                  <a:pt x="312" y="12"/>
                </a:lnTo>
                <a:lnTo>
                  <a:pt x="297" y="14"/>
                </a:lnTo>
                <a:lnTo>
                  <a:pt x="282" y="7"/>
                </a:lnTo>
                <a:lnTo>
                  <a:pt x="273" y="0"/>
                </a:lnTo>
                <a:lnTo>
                  <a:pt x="261" y="0"/>
                </a:lnTo>
                <a:lnTo>
                  <a:pt x="251" y="4"/>
                </a:lnTo>
                <a:lnTo>
                  <a:pt x="242" y="5"/>
                </a:lnTo>
                <a:lnTo>
                  <a:pt x="234" y="21"/>
                </a:lnTo>
                <a:lnTo>
                  <a:pt x="222" y="36"/>
                </a:lnTo>
                <a:lnTo>
                  <a:pt x="206" y="36"/>
                </a:lnTo>
                <a:lnTo>
                  <a:pt x="194" y="41"/>
                </a:lnTo>
                <a:lnTo>
                  <a:pt x="183" y="42"/>
                </a:lnTo>
                <a:lnTo>
                  <a:pt x="179" y="56"/>
                </a:lnTo>
                <a:lnTo>
                  <a:pt x="172" y="52"/>
                </a:lnTo>
                <a:lnTo>
                  <a:pt x="161" y="51"/>
                </a:lnTo>
                <a:lnTo>
                  <a:pt x="157" y="61"/>
                </a:lnTo>
                <a:lnTo>
                  <a:pt x="152" y="67"/>
                </a:lnTo>
                <a:lnTo>
                  <a:pt x="134" y="62"/>
                </a:lnTo>
                <a:lnTo>
                  <a:pt x="111" y="64"/>
                </a:lnTo>
                <a:lnTo>
                  <a:pt x="94" y="66"/>
                </a:lnTo>
                <a:lnTo>
                  <a:pt x="81" y="63"/>
                </a:lnTo>
                <a:lnTo>
                  <a:pt x="75" y="52"/>
                </a:lnTo>
                <a:lnTo>
                  <a:pt x="65" y="43"/>
                </a:lnTo>
                <a:lnTo>
                  <a:pt x="58" y="39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 w="63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Freeform 28"/>
          <p:cNvSpPr>
            <a:spLocks noChangeAspect="1"/>
          </p:cNvSpPr>
          <p:nvPr/>
        </p:nvSpPr>
        <p:spPr bwMode="auto">
          <a:xfrm>
            <a:off x="2154238" y="2979738"/>
            <a:ext cx="466725" cy="546100"/>
          </a:xfrm>
          <a:custGeom>
            <a:avLst/>
            <a:gdLst>
              <a:gd name="T0" fmla="*/ 340124 w 247"/>
              <a:gd name="T1" fmla="*/ 474294 h 289"/>
              <a:gd name="T2" fmla="*/ 226749 w 247"/>
              <a:gd name="T3" fmla="*/ 508308 h 289"/>
              <a:gd name="T4" fmla="*/ 111485 w 247"/>
              <a:gd name="T5" fmla="*/ 504528 h 289"/>
              <a:gd name="T6" fmla="*/ 64246 w 247"/>
              <a:gd name="T7" fmla="*/ 517756 h 289"/>
              <a:gd name="T8" fmla="*/ 49129 w 247"/>
              <a:gd name="T9" fmla="*/ 459177 h 289"/>
              <a:gd name="T10" fmla="*/ 0 w 247"/>
              <a:gd name="T11" fmla="*/ 444060 h 289"/>
              <a:gd name="T12" fmla="*/ 39681 w 247"/>
              <a:gd name="T13" fmla="*/ 415716 h 289"/>
              <a:gd name="T14" fmla="*/ 28344 w 247"/>
              <a:gd name="T15" fmla="*/ 379813 h 289"/>
              <a:gd name="T16" fmla="*/ 71804 w 247"/>
              <a:gd name="T17" fmla="*/ 389262 h 289"/>
              <a:gd name="T18" fmla="*/ 109595 w 247"/>
              <a:gd name="T19" fmla="*/ 370365 h 289"/>
              <a:gd name="T20" fmla="*/ 170062 w 247"/>
              <a:gd name="T21" fmla="*/ 353359 h 289"/>
              <a:gd name="T22" fmla="*/ 130381 w 247"/>
              <a:gd name="T23" fmla="*/ 326904 h 289"/>
              <a:gd name="T24" fmla="*/ 128491 w 247"/>
              <a:gd name="T25" fmla="*/ 294781 h 289"/>
              <a:gd name="T26" fmla="*/ 158724 w 247"/>
              <a:gd name="T27" fmla="*/ 238092 h 289"/>
              <a:gd name="T28" fmla="*/ 132270 w 247"/>
              <a:gd name="T29" fmla="*/ 205968 h 289"/>
              <a:gd name="T30" fmla="*/ 185178 w 247"/>
              <a:gd name="T31" fmla="*/ 147390 h 289"/>
              <a:gd name="T32" fmla="*/ 179510 w 247"/>
              <a:gd name="T33" fmla="*/ 92591 h 289"/>
              <a:gd name="T34" fmla="*/ 219191 w 247"/>
              <a:gd name="T35" fmla="*/ 85033 h 289"/>
              <a:gd name="T36" fmla="*/ 255093 w 247"/>
              <a:gd name="T37" fmla="*/ 105819 h 289"/>
              <a:gd name="T38" fmla="*/ 287215 w 247"/>
              <a:gd name="T39" fmla="*/ 120936 h 289"/>
              <a:gd name="T40" fmla="*/ 340124 w 247"/>
              <a:gd name="T41" fmla="*/ 92591 h 289"/>
              <a:gd name="T42" fmla="*/ 334455 w 247"/>
              <a:gd name="T43" fmla="*/ 37792 h 289"/>
              <a:gd name="T44" fmla="*/ 408148 w 247"/>
              <a:gd name="T45" fmla="*/ 7558 h 289"/>
              <a:gd name="T46" fmla="*/ 442161 w 247"/>
              <a:gd name="T47" fmla="*/ 75585 h 289"/>
              <a:gd name="T48" fmla="*/ 381694 w 247"/>
              <a:gd name="T49" fmla="*/ 111488 h 289"/>
              <a:gd name="T50" fmla="*/ 372246 w 247"/>
              <a:gd name="T51" fmla="*/ 177624 h 289"/>
              <a:gd name="T52" fmla="*/ 411927 w 247"/>
              <a:gd name="T53" fmla="*/ 183293 h 289"/>
              <a:gd name="T54" fmla="*/ 440271 w 247"/>
              <a:gd name="T55" fmla="*/ 190852 h 289"/>
              <a:gd name="T56" fmla="*/ 466725 w 247"/>
              <a:gd name="T57" fmla="*/ 234313 h 289"/>
              <a:gd name="T58" fmla="*/ 461056 w 247"/>
              <a:gd name="T59" fmla="*/ 302339 h 289"/>
              <a:gd name="T60" fmla="*/ 449719 w 247"/>
              <a:gd name="T61" fmla="*/ 370365 h 289"/>
              <a:gd name="T62" fmla="*/ 423265 w 247"/>
              <a:gd name="T63" fmla="*/ 461067 h 289"/>
              <a:gd name="T64" fmla="*/ 394921 w 247"/>
              <a:gd name="T65" fmla="*/ 523425 h 289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247"/>
              <a:gd name="T100" fmla="*/ 0 h 289"/>
              <a:gd name="T101" fmla="*/ 247 w 247"/>
              <a:gd name="T102" fmla="*/ 289 h 289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247" h="289">
                <a:moveTo>
                  <a:pt x="209" y="277"/>
                </a:moveTo>
                <a:lnTo>
                  <a:pt x="180" y="251"/>
                </a:lnTo>
                <a:lnTo>
                  <a:pt x="153" y="263"/>
                </a:lnTo>
                <a:lnTo>
                  <a:pt x="120" y="269"/>
                </a:lnTo>
                <a:lnTo>
                  <a:pt x="91" y="268"/>
                </a:lnTo>
                <a:lnTo>
                  <a:pt x="59" y="267"/>
                </a:lnTo>
                <a:lnTo>
                  <a:pt x="44" y="289"/>
                </a:lnTo>
                <a:lnTo>
                  <a:pt x="34" y="274"/>
                </a:lnTo>
                <a:lnTo>
                  <a:pt x="35" y="252"/>
                </a:lnTo>
                <a:lnTo>
                  <a:pt x="26" y="243"/>
                </a:lnTo>
                <a:lnTo>
                  <a:pt x="7" y="247"/>
                </a:lnTo>
                <a:lnTo>
                  <a:pt x="0" y="235"/>
                </a:lnTo>
                <a:lnTo>
                  <a:pt x="14" y="228"/>
                </a:lnTo>
                <a:lnTo>
                  <a:pt x="21" y="220"/>
                </a:lnTo>
                <a:lnTo>
                  <a:pt x="10" y="213"/>
                </a:lnTo>
                <a:lnTo>
                  <a:pt x="15" y="201"/>
                </a:lnTo>
                <a:lnTo>
                  <a:pt x="27" y="202"/>
                </a:lnTo>
                <a:lnTo>
                  <a:pt x="38" y="206"/>
                </a:lnTo>
                <a:lnTo>
                  <a:pt x="46" y="193"/>
                </a:lnTo>
                <a:lnTo>
                  <a:pt x="58" y="196"/>
                </a:lnTo>
                <a:lnTo>
                  <a:pt x="74" y="188"/>
                </a:lnTo>
                <a:lnTo>
                  <a:pt x="90" y="187"/>
                </a:lnTo>
                <a:lnTo>
                  <a:pt x="86" y="165"/>
                </a:lnTo>
                <a:lnTo>
                  <a:pt x="69" y="173"/>
                </a:lnTo>
                <a:lnTo>
                  <a:pt x="58" y="169"/>
                </a:lnTo>
                <a:lnTo>
                  <a:pt x="68" y="156"/>
                </a:lnTo>
                <a:lnTo>
                  <a:pt x="86" y="143"/>
                </a:lnTo>
                <a:lnTo>
                  <a:pt x="84" y="126"/>
                </a:lnTo>
                <a:lnTo>
                  <a:pt x="70" y="125"/>
                </a:lnTo>
                <a:lnTo>
                  <a:pt x="70" y="109"/>
                </a:lnTo>
                <a:lnTo>
                  <a:pt x="89" y="93"/>
                </a:lnTo>
                <a:lnTo>
                  <a:pt x="98" y="78"/>
                </a:lnTo>
                <a:lnTo>
                  <a:pt x="91" y="65"/>
                </a:lnTo>
                <a:lnTo>
                  <a:pt x="95" y="49"/>
                </a:lnTo>
                <a:lnTo>
                  <a:pt x="103" y="37"/>
                </a:lnTo>
                <a:lnTo>
                  <a:pt x="116" y="45"/>
                </a:lnTo>
                <a:lnTo>
                  <a:pt x="123" y="55"/>
                </a:lnTo>
                <a:lnTo>
                  <a:pt x="135" y="56"/>
                </a:lnTo>
                <a:lnTo>
                  <a:pt x="144" y="59"/>
                </a:lnTo>
                <a:lnTo>
                  <a:pt x="152" y="64"/>
                </a:lnTo>
                <a:lnTo>
                  <a:pt x="166" y="56"/>
                </a:lnTo>
                <a:lnTo>
                  <a:pt x="180" y="49"/>
                </a:lnTo>
                <a:lnTo>
                  <a:pt x="163" y="39"/>
                </a:lnTo>
                <a:lnTo>
                  <a:pt x="177" y="20"/>
                </a:lnTo>
                <a:lnTo>
                  <a:pt x="198" y="0"/>
                </a:lnTo>
                <a:lnTo>
                  <a:pt x="216" y="4"/>
                </a:lnTo>
                <a:lnTo>
                  <a:pt x="226" y="13"/>
                </a:lnTo>
                <a:lnTo>
                  <a:pt x="234" y="40"/>
                </a:lnTo>
                <a:lnTo>
                  <a:pt x="218" y="51"/>
                </a:lnTo>
                <a:lnTo>
                  <a:pt x="202" y="59"/>
                </a:lnTo>
                <a:lnTo>
                  <a:pt x="198" y="68"/>
                </a:lnTo>
                <a:lnTo>
                  <a:pt x="197" y="94"/>
                </a:lnTo>
                <a:lnTo>
                  <a:pt x="206" y="112"/>
                </a:lnTo>
                <a:lnTo>
                  <a:pt x="218" y="97"/>
                </a:lnTo>
                <a:lnTo>
                  <a:pt x="223" y="92"/>
                </a:lnTo>
                <a:lnTo>
                  <a:pt x="233" y="101"/>
                </a:lnTo>
                <a:lnTo>
                  <a:pt x="240" y="108"/>
                </a:lnTo>
                <a:lnTo>
                  <a:pt x="247" y="124"/>
                </a:lnTo>
                <a:lnTo>
                  <a:pt x="245" y="145"/>
                </a:lnTo>
                <a:lnTo>
                  <a:pt x="244" y="160"/>
                </a:lnTo>
                <a:lnTo>
                  <a:pt x="241" y="180"/>
                </a:lnTo>
                <a:lnTo>
                  <a:pt x="238" y="196"/>
                </a:lnTo>
                <a:lnTo>
                  <a:pt x="226" y="226"/>
                </a:lnTo>
                <a:lnTo>
                  <a:pt x="224" y="244"/>
                </a:lnTo>
                <a:lnTo>
                  <a:pt x="213" y="260"/>
                </a:lnTo>
                <a:lnTo>
                  <a:pt x="209" y="277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 w="63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Freeform 23"/>
          <p:cNvSpPr>
            <a:spLocks noChangeAspect="1" noEditPoints="1"/>
          </p:cNvSpPr>
          <p:nvPr/>
        </p:nvSpPr>
        <p:spPr bwMode="auto">
          <a:xfrm>
            <a:off x="3568700" y="4614863"/>
            <a:ext cx="1220788" cy="1555750"/>
          </a:xfrm>
          <a:custGeom>
            <a:avLst/>
            <a:gdLst>
              <a:gd name="T0" fmla="*/ 611337 w 647"/>
              <a:gd name="T1" fmla="*/ 252998 h 824"/>
              <a:gd name="T2" fmla="*/ 607564 w 647"/>
              <a:gd name="T3" fmla="*/ 436139 h 824"/>
              <a:gd name="T4" fmla="*/ 732095 w 647"/>
              <a:gd name="T5" fmla="*/ 573966 h 824"/>
              <a:gd name="T6" fmla="*/ 975498 w 647"/>
              <a:gd name="T7" fmla="*/ 779764 h 824"/>
              <a:gd name="T8" fmla="*/ 1054746 w 647"/>
              <a:gd name="T9" fmla="*/ 908151 h 824"/>
              <a:gd name="T10" fmla="*/ 1220788 w 647"/>
              <a:gd name="T11" fmla="*/ 1102620 h 824"/>
              <a:gd name="T12" fmla="*/ 1086822 w 647"/>
              <a:gd name="T13" fmla="*/ 983673 h 824"/>
              <a:gd name="T14" fmla="*/ 1052859 w 647"/>
              <a:gd name="T15" fmla="*/ 1142269 h 824"/>
              <a:gd name="T16" fmla="*/ 952856 w 647"/>
              <a:gd name="T17" fmla="*/ 1319745 h 824"/>
              <a:gd name="T18" fmla="*/ 947196 w 647"/>
              <a:gd name="T19" fmla="*/ 1266880 h 824"/>
              <a:gd name="T20" fmla="*/ 860401 w 647"/>
              <a:gd name="T21" fmla="*/ 1087515 h 824"/>
              <a:gd name="T22" fmla="*/ 796248 w 647"/>
              <a:gd name="T23" fmla="*/ 957240 h 824"/>
              <a:gd name="T24" fmla="*/ 735869 w 647"/>
              <a:gd name="T25" fmla="*/ 885494 h 824"/>
              <a:gd name="T26" fmla="*/ 509448 w 647"/>
              <a:gd name="T27" fmla="*/ 732562 h 824"/>
              <a:gd name="T28" fmla="*/ 424540 w 647"/>
              <a:gd name="T29" fmla="*/ 613615 h 824"/>
              <a:gd name="T30" fmla="*/ 362274 w 647"/>
              <a:gd name="T31" fmla="*/ 485228 h 824"/>
              <a:gd name="T32" fmla="*/ 230195 w 647"/>
              <a:gd name="T33" fmla="*/ 349289 h 824"/>
              <a:gd name="T34" fmla="*/ 88682 w 647"/>
              <a:gd name="T35" fmla="*/ 424811 h 824"/>
              <a:gd name="T36" fmla="*/ 16982 w 647"/>
              <a:gd name="T37" fmla="*/ 371945 h 824"/>
              <a:gd name="T38" fmla="*/ 0 w 647"/>
              <a:gd name="T39" fmla="*/ 254886 h 824"/>
              <a:gd name="T40" fmla="*/ 54718 w 647"/>
              <a:gd name="T41" fmla="*/ 173700 h 824"/>
              <a:gd name="T42" fmla="*/ 103776 w 647"/>
              <a:gd name="T43" fmla="*/ 126499 h 824"/>
              <a:gd name="T44" fmla="*/ 171703 w 647"/>
              <a:gd name="T45" fmla="*/ 96290 h 824"/>
              <a:gd name="T46" fmla="*/ 239629 w 647"/>
              <a:gd name="T47" fmla="*/ 122723 h 824"/>
              <a:gd name="T48" fmla="*/ 298121 w 647"/>
              <a:gd name="T49" fmla="*/ 96290 h 824"/>
              <a:gd name="T50" fmla="*/ 356613 w 647"/>
              <a:gd name="T51" fmla="*/ 92514 h 824"/>
              <a:gd name="T52" fmla="*/ 392463 w 647"/>
              <a:gd name="T53" fmla="*/ 84962 h 824"/>
              <a:gd name="T54" fmla="*/ 443408 w 647"/>
              <a:gd name="T55" fmla="*/ 49089 h 824"/>
              <a:gd name="T56" fmla="*/ 522656 w 647"/>
              <a:gd name="T57" fmla="*/ 35873 h 824"/>
              <a:gd name="T58" fmla="*/ 615111 w 647"/>
              <a:gd name="T59" fmla="*/ 41537 h 824"/>
              <a:gd name="T60" fmla="*/ 718887 w 647"/>
              <a:gd name="T61" fmla="*/ 73634 h 824"/>
              <a:gd name="T62" fmla="*/ 747190 w 647"/>
              <a:gd name="T63" fmla="*/ 135939 h 824"/>
              <a:gd name="T64" fmla="*/ 739643 w 647"/>
              <a:gd name="T65" fmla="*/ 209573 h 824"/>
              <a:gd name="T66" fmla="*/ 213213 w 647"/>
              <a:gd name="T67" fmla="*/ 995001 h 824"/>
              <a:gd name="T68" fmla="*/ 220761 w 647"/>
              <a:gd name="T69" fmla="*/ 811860 h 824"/>
              <a:gd name="T70" fmla="*/ 135853 w 647"/>
              <a:gd name="T71" fmla="*/ 874166 h 824"/>
              <a:gd name="T72" fmla="*/ 50945 w 647"/>
              <a:gd name="T73" fmla="*/ 894934 h 824"/>
              <a:gd name="T74" fmla="*/ 79247 w 647"/>
              <a:gd name="T75" fmla="*/ 1027098 h 824"/>
              <a:gd name="T76" fmla="*/ 77361 w 647"/>
              <a:gd name="T77" fmla="*/ 1144157 h 824"/>
              <a:gd name="T78" fmla="*/ 156608 w 647"/>
              <a:gd name="T79" fmla="*/ 1119612 h 824"/>
              <a:gd name="T80" fmla="*/ 696245 w 647"/>
              <a:gd name="T81" fmla="*/ 1370722 h 824"/>
              <a:gd name="T82" fmla="*/ 618885 w 647"/>
              <a:gd name="T83" fmla="*/ 1332961 h 824"/>
              <a:gd name="T84" fmla="*/ 547185 w 647"/>
              <a:gd name="T85" fmla="*/ 1319745 h 824"/>
              <a:gd name="T86" fmla="*/ 564166 w 647"/>
              <a:gd name="T87" fmla="*/ 1391491 h 824"/>
              <a:gd name="T88" fmla="*/ 688698 w 647"/>
              <a:gd name="T89" fmla="*/ 1474565 h 824"/>
              <a:gd name="T90" fmla="*/ 824551 w 647"/>
              <a:gd name="T91" fmla="*/ 1533094 h 824"/>
              <a:gd name="T92" fmla="*/ 843419 w 647"/>
              <a:gd name="T93" fmla="*/ 1385827 h 824"/>
              <a:gd name="T94" fmla="*/ 800022 w 647"/>
              <a:gd name="T95" fmla="*/ 1361282 h 824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647"/>
              <a:gd name="T145" fmla="*/ 0 h 824"/>
              <a:gd name="T146" fmla="*/ 647 w 647"/>
              <a:gd name="T147" fmla="*/ 824 h 824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647" h="824">
                <a:moveTo>
                  <a:pt x="392" y="111"/>
                </a:moveTo>
                <a:lnTo>
                  <a:pt x="364" y="111"/>
                </a:lnTo>
                <a:lnTo>
                  <a:pt x="343" y="125"/>
                </a:lnTo>
                <a:lnTo>
                  <a:pt x="324" y="134"/>
                </a:lnTo>
                <a:lnTo>
                  <a:pt x="328" y="152"/>
                </a:lnTo>
                <a:lnTo>
                  <a:pt x="334" y="164"/>
                </a:lnTo>
                <a:lnTo>
                  <a:pt x="320" y="180"/>
                </a:lnTo>
                <a:lnTo>
                  <a:pt x="322" y="231"/>
                </a:lnTo>
                <a:lnTo>
                  <a:pt x="372" y="259"/>
                </a:lnTo>
                <a:lnTo>
                  <a:pt x="345" y="275"/>
                </a:lnTo>
                <a:lnTo>
                  <a:pt x="355" y="301"/>
                </a:lnTo>
                <a:lnTo>
                  <a:pt x="388" y="304"/>
                </a:lnTo>
                <a:lnTo>
                  <a:pt x="405" y="339"/>
                </a:lnTo>
                <a:lnTo>
                  <a:pt x="425" y="377"/>
                </a:lnTo>
                <a:lnTo>
                  <a:pt x="463" y="413"/>
                </a:lnTo>
                <a:lnTo>
                  <a:pt x="517" y="413"/>
                </a:lnTo>
                <a:lnTo>
                  <a:pt x="531" y="423"/>
                </a:lnTo>
                <a:lnTo>
                  <a:pt x="505" y="444"/>
                </a:lnTo>
                <a:lnTo>
                  <a:pt x="526" y="469"/>
                </a:lnTo>
                <a:lnTo>
                  <a:pt x="559" y="481"/>
                </a:lnTo>
                <a:lnTo>
                  <a:pt x="593" y="498"/>
                </a:lnTo>
                <a:lnTo>
                  <a:pt x="627" y="521"/>
                </a:lnTo>
                <a:lnTo>
                  <a:pt x="644" y="530"/>
                </a:lnTo>
                <a:lnTo>
                  <a:pt x="647" y="584"/>
                </a:lnTo>
                <a:lnTo>
                  <a:pt x="620" y="582"/>
                </a:lnTo>
                <a:lnTo>
                  <a:pt x="612" y="557"/>
                </a:lnTo>
                <a:lnTo>
                  <a:pt x="592" y="550"/>
                </a:lnTo>
                <a:lnTo>
                  <a:pt x="576" y="521"/>
                </a:lnTo>
                <a:lnTo>
                  <a:pt x="545" y="553"/>
                </a:lnTo>
                <a:lnTo>
                  <a:pt x="533" y="570"/>
                </a:lnTo>
                <a:lnTo>
                  <a:pt x="525" y="586"/>
                </a:lnTo>
                <a:lnTo>
                  <a:pt x="558" y="605"/>
                </a:lnTo>
                <a:lnTo>
                  <a:pt x="570" y="646"/>
                </a:lnTo>
                <a:lnTo>
                  <a:pt x="531" y="661"/>
                </a:lnTo>
                <a:lnTo>
                  <a:pt x="519" y="695"/>
                </a:lnTo>
                <a:lnTo>
                  <a:pt x="505" y="699"/>
                </a:lnTo>
                <a:lnTo>
                  <a:pt x="479" y="733"/>
                </a:lnTo>
                <a:lnTo>
                  <a:pt x="473" y="697"/>
                </a:lnTo>
                <a:lnTo>
                  <a:pt x="485" y="678"/>
                </a:lnTo>
                <a:lnTo>
                  <a:pt x="502" y="671"/>
                </a:lnTo>
                <a:lnTo>
                  <a:pt x="503" y="636"/>
                </a:lnTo>
                <a:lnTo>
                  <a:pt x="497" y="601"/>
                </a:lnTo>
                <a:lnTo>
                  <a:pt x="482" y="574"/>
                </a:lnTo>
                <a:lnTo>
                  <a:pt x="456" y="576"/>
                </a:lnTo>
                <a:lnTo>
                  <a:pt x="434" y="560"/>
                </a:lnTo>
                <a:lnTo>
                  <a:pt x="445" y="531"/>
                </a:lnTo>
                <a:lnTo>
                  <a:pt x="437" y="514"/>
                </a:lnTo>
                <a:lnTo>
                  <a:pt x="422" y="507"/>
                </a:lnTo>
                <a:lnTo>
                  <a:pt x="410" y="507"/>
                </a:lnTo>
                <a:lnTo>
                  <a:pt x="401" y="496"/>
                </a:lnTo>
                <a:lnTo>
                  <a:pt x="384" y="488"/>
                </a:lnTo>
                <a:lnTo>
                  <a:pt x="390" y="469"/>
                </a:lnTo>
                <a:lnTo>
                  <a:pt x="367" y="466"/>
                </a:lnTo>
                <a:lnTo>
                  <a:pt x="336" y="461"/>
                </a:lnTo>
                <a:lnTo>
                  <a:pt x="293" y="410"/>
                </a:lnTo>
                <a:lnTo>
                  <a:pt x="270" y="388"/>
                </a:lnTo>
                <a:lnTo>
                  <a:pt x="259" y="375"/>
                </a:lnTo>
                <a:lnTo>
                  <a:pt x="230" y="368"/>
                </a:lnTo>
                <a:lnTo>
                  <a:pt x="240" y="352"/>
                </a:lnTo>
                <a:lnTo>
                  <a:pt x="225" y="325"/>
                </a:lnTo>
                <a:lnTo>
                  <a:pt x="208" y="317"/>
                </a:lnTo>
                <a:lnTo>
                  <a:pt x="192" y="320"/>
                </a:lnTo>
                <a:lnTo>
                  <a:pt x="194" y="300"/>
                </a:lnTo>
                <a:lnTo>
                  <a:pt x="192" y="257"/>
                </a:lnTo>
                <a:lnTo>
                  <a:pt x="185" y="229"/>
                </a:lnTo>
                <a:lnTo>
                  <a:pt x="174" y="228"/>
                </a:lnTo>
                <a:lnTo>
                  <a:pt x="153" y="210"/>
                </a:lnTo>
                <a:lnTo>
                  <a:pt x="122" y="185"/>
                </a:lnTo>
                <a:lnTo>
                  <a:pt x="105" y="200"/>
                </a:lnTo>
                <a:lnTo>
                  <a:pt x="81" y="216"/>
                </a:lnTo>
                <a:lnTo>
                  <a:pt x="67" y="232"/>
                </a:lnTo>
                <a:lnTo>
                  <a:pt x="47" y="225"/>
                </a:lnTo>
                <a:lnTo>
                  <a:pt x="48" y="212"/>
                </a:lnTo>
                <a:lnTo>
                  <a:pt x="33" y="208"/>
                </a:lnTo>
                <a:lnTo>
                  <a:pt x="20" y="207"/>
                </a:lnTo>
                <a:lnTo>
                  <a:pt x="9" y="197"/>
                </a:lnTo>
                <a:lnTo>
                  <a:pt x="14" y="171"/>
                </a:lnTo>
                <a:lnTo>
                  <a:pt x="14" y="157"/>
                </a:lnTo>
                <a:lnTo>
                  <a:pt x="7" y="143"/>
                </a:lnTo>
                <a:lnTo>
                  <a:pt x="0" y="135"/>
                </a:lnTo>
                <a:lnTo>
                  <a:pt x="10" y="127"/>
                </a:lnTo>
                <a:lnTo>
                  <a:pt x="20" y="113"/>
                </a:lnTo>
                <a:lnTo>
                  <a:pt x="30" y="111"/>
                </a:lnTo>
                <a:lnTo>
                  <a:pt x="29" y="92"/>
                </a:lnTo>
                <a:lnTo>
                  <a:pt x="26" y="80"/>
                </a:lnTo>
                <a:lnTo>
                  <a:pt x="24" y="63"/>
                </a:lnTo>
                <a:lnTo>
                  <a:pt x="38" y="62"/>
                </a:lnTo>
                <a:lnTo>
                  <a:pt x="55" y="67"/>
                </a:lnTo>
                <a:lnTo>
                  <a:pt x="65" y="66"/>
                </a:lnTo>
                <a:lnTo>
                  <a:pt x="73" y="63"/>
                </a:lnTo>
                <a:lnTo>
                  <a:pt x="84" y="63"/>
                </a:lnTo>
                <a:lnTo>
                  <a:pt x="91" y="51"/>
                </a:lnTo>
                <a:lnTo>
                  <a:pt x="100" y="39"/>
                </a:lnTo>
                <a:lnTo>
                  <a:pt x="106" y="46"/>
                </a:lnTo>
                <a:lnTo>
                  <a:pt x="117" y="53"/>
                </a:lnTo>
                <a:lnTo>
                  <a:pt x="127" y="65"/>
                </a:lnTo>
                <a:lnTo>
                  <a:pt x="137" y="77"/>
                </a:lnTo>
                <a:lnTo>
                  <a:pt x="151" y="69"/>
                </a:lnTo>
                <a:lnTo>
                  <a:pt x="156" y="60"/>
                </a:lnTo>
                <a:lnTo>
                  <a:pt x="158" y="51"/>
                </a:lnTo>
                <a:lnTo>
                  <a:pt x="158" y="43"/>
                </a:lnTo>
                <a:lnTo>
                  <a:pt x="165" y="40"/>
                </a:lnTo>
                <a:lnTo>
                  <a:pt x="179" y="44"/>
                </a:lnTo>
                <a:lnTo>
                  <a:pt x="189" y="49"/>
                </a:lnTo>
                <a:lnTo>
                  <a:pt x="197" y="55"/>
                </a:lnTo>
                <a:lnTo>
                  <a:pt x="202" y="60"/>
                </a:lnTo>
                <a:lnTo>
                  <a:pt x="211" y="53"/>
                </a:lnTo>
                <a:lnTo>
                  <a:pt x="208" y="45"/>
                </a:lnTo>
                <a:lnTo>
                  <a:pt x="209" y="39"/>
                </a:lnTo>
                <a:lnTo>
                  <a:pt x="221" y="39"/>
                </a:lnTo>
                <a:lnTo>
                  <a:pt x="228" y="31"/>
                </a:lnTo>
                <a:lnTo>
                  <a:pt x="235" y="26"/>
                </a:lnTo>
                <a:lnTo>
                  <a:pt x="240" y="17"/>
                </a:lnTo>
                <a:lnTo>
                  <a:pt x="250" y="30"/>
                </a:lnTo>
                <a:lnTo>
                  <a:pt x="267" y="27"/>
                </a:lnTo>
                <a:lnTo>
                  <a:pt x="277" y="19"/>
                </a:lnTo>
                <a:lnTo>
                  <a:pt x="286" y="7"/>
                </a:lnTo>
                <a:lnTo>
                  <a:pt x="304" y="0"/>
                </a:lnTo>
                <a:lnTo>
                  <a:pt x="318" y="5"/>
                </a:lnTo>
                <a:lnTo>
                  <a:pt x="326" y="22"/>
                </a:lnTo>
                <a:lnTo>
                  <a:pt x="338" y="30"/>
                </a:lnTo>
                <a:lnTo>
                  <a:pt x="355" y="35"/>
                </a:lnTo>
                <a:lnTo>
                  <a:pt x="368" y="38"/>
                </a:lnTo>
                <a:lnTo>
                  <a:pt x="381" y="39"/>
                </a:lnTo>
                <a:lnTo>
                  <a:pt x="398" y="43"/>
                </a:lnTo>
                <a:lnTo>
                  <a:pt x="406" y="43"/>
                </a:lnTo>
                <a:lnTo>
                  <a:pt x="398" y="61"/>
                </a:lnTo>
                <a:lnTo>
                  <a:pt x="396" y="72"/>
                </a:lnTo>
                <a:lnTo>
                  <a:pt x="415" y="76"/>
                </a:lnTo>
                <a:lnTo>
                  <a:pt x="417" y="94"/>
                </a:lnTo>
                <a:lnTo>
                  <a:pt x="394" y="103"/>
                </a:lnTo>
                <a:lnTo>
                  <a:pt x="392" y="111"/>
                </a:lnTo>
                <a:close/>
                <a:moveTo>
                  <a:pt x="103" y="598"/>
                </a:moveTo>
                <a:lnTo>
                  <a:pt x="104" y="575"/>
                </a:lnTo>
                <a:lnTo>
                  <a:pt x="108" y="553"/>
                </a:lnTo>
                <a:lnTo>
                  <a:pt x="113" y="527"/>
                </a:lnTo>
                <a:lnTo>
                  <a:pt x="131" y="503"/>
                </a:lnTo>
                <a:lnTo>
                  <a:pt x="130" y="472"/>
                </a:lnTo>
                <a:lnTo>
                  <a:pt x="127" y="445"/>
                </a:lnTo>
                <a:lnTo>
                  <a:pt x="117" y="430"/>
                </a:lnTo>
                <a:lnTo>
                  <a:pt x="102" y="433"/>
                </a:lnTo>
                <a:lnTo>
                  <a:pt x="93" y="450"/>
                </a:lnTo>
                <a:lnTo>
                  <a:pt x="81" y="457"/>
                </a:lnTo>
                <a:lnTo>
                  <a:pt x="72" y="463"/>
                </a:lnTo>
                <a:lnTo>
                  <a:pt x="59" y="457"/>
                </a:lnTo>
                <a:lnTo>
                  <a:pt x="48" y="445"/>
                </a:lnTo>
                <a:lnTo>
                  <a:pt x="38" y="459"/>
                </a:lnTo>
                <a:lnTo>
                  <a:pt x="27" y="474"/>
                </a:lnTo>
                <a:lnTo>
                  <a:pt x="50" y="486"/>
                </a:lnTo>
                <a:lnTo>
                  <a:pt x="52" y="510"/>
                </a:lnTo>
                <a:lnTo>
                  <a:pt x="50" y="526"/>
                </a:lnTo>
                <a:lnTo>
                  <a:pt x="42" y="544"/>
                </a:lnTo>
                <a:lnTo>
                  <a:pt x="50" y="554"/>
                </a:lnTo>
                <a:lnTo>
                  <a:pt x="42" y="577"/>
                </a:lnTo>
                <a:lnTo>
                  <a:pt x="35" y="595"/>
                </a:lnTo>
                <a:lnTo>
                  <a:pt x="41" y="606"/>
                </a:lnTo>
                <a:lnTo>
                  <a:pt x="53" y="617"/>
                </a:lnTo>
                <a:lnTo>
                  <a:pt x="69" y="603"/>
                </a:lnTo>
                <a:lnTo>
                  <a:pt x="73" y="594"/>
                </a:lnTo>
                <a:lnTo>
                  <a:pt x="83" y="593"/>
                </a:lnTo>
                <a:lnTo>
                  <a:pt x="92" y="604"/>
                </a:lnTo>
                <a:lnTo>
                  <a:pt x="103" y="598"/>
                </a:lnTo>
                <a:close/>
                <a:moveTo>
                  <a:pt x="413" y="710"/>
                </a:moveTo>
                <a:lnTo>
                  <a:pt x="369" y="726"/>
                </a:lnTo>
                <a:lnTo>
                  <a:pt x="359" y="728"/>
                </a:lnTo>
                <a:lnTo>
                  <a:pt x="346" y="728"/>
                </a:lnTo>
                <a:lnTo>
                  <a:pt x="334" y="725"/>
                </a:lnTo>
                <a:lnTo>
                  <a:pt x="328" y="706"/>
                </a:lnTo>
                <a:lnTo>
                  <a:pt x="319" y="690"/>
                </a:lnTo>
                <a:lnTo>
                  <a:pt x="317" y="699"/>
                </a:lnTo>
                <a:lnTo>
                  <a:pt x="309" y="713"/>
                </a:lnTo>
                <a:lnTo>
                  <a:pt x="290" y="699"/>
                </a:lnTo>
                <a:lnTo>
                  <a:pt x="280" y="711"/>
                </a:lnTo>
                <a:lnTo>
                  <a:pt x="264" y="729"/>
                </a:lnTo>
                <a:lnTo>
                  <a:pt x="273" y="738"/>
                </a:lnTo>
                <a:lnTo>
                  <a:pt x="299" y="737"/>
                </a:lnTo>
                <a:lnTo>
                  <a:pt x="306" y="750"/>
                </a:lnTo>
                <a:lnTo>
                  <a:pt x="325" y="767"/>
                </a:lnTo>
                <a:lnTo>
                  <a:pt x="341" y="768"/>
                </a:lnTo>
                <a:lnTo>
                  <a:pt x="365" y="781"/>
                </a:lnTo>
                <a:lnTo>
                  <a:pt x="380" y="803"/>
                </a:lnTo>
                <a:lnTo>
                  <a:pt x="399" y="814"/>
                </a:lnTo>
                <a:lnTo>
                  <a:pt x="419" y="824"/>
                </a:lnTo>
                <a:lnTo>
                  <a:pt x="437" y="812"/>
                </a:lnTo>
                <a:lnTo>
                  <a:pt x="437" y="784"/>
                </a:lnTo>
                <a:lnTo>
                  <a:pt x="429" y="765"/>
                </a:lnTo>
                <a:lnTo>
                  <a:pt x="441" y="746"/>
                </a:lnTo>
                <a:lnTo>
                  <a:pt x="447" y="734"/>
                </a:lnTo>
                <a:lnTo>
                  <a:pt x="451" y="716"/>
                </a:lnTo>
                <a:lnTo>
                  <a:pt x="451" y="707"/>
                </a:lnTo>
                <a:lnTo>
                  <a:pt x="439" y="716"/>
                </a:lnTo>
                <a:lnTo>
                  <a:pt x="424" y="721"/>
                </a:lnTo>
                <a:lnTo>
                  <a:pt x="421" y="711"/>
                </a:lnTo>
                <a:lnTo>
                  <a:pt x="413" y="710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 w="63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Freeform 25"/>
          <p:cNvSpPr>
            <a:spLocks noChangeAspect="1"/>
          </p:cNvSpPr>
          <p:nvPr/>
        </p:nvSpPr>
        <p:spPr bwMode="auto">
          <a:xfrm>
            <a:off x="5083175" y="2976563"/>
            <a:ext cx="590550" cy="377825"/>
          </a:xfrm>
          <a:custGeom>
            <a:avLst/>
            <a:gdLst>
              <a:gd name="T0" fmla="*/ 0 w 313"/>
              <a:gd name="T1" fmla="*/ 296593 h 200"/>
              <a:gd name="T2" fmla="*/ 3773 w 313"/>
              <a:gd name="T3" fmla="*/ 202136 h 200"/>
              <a:gd name="T4" fmla="*/ 32075 w 313"/>
              <a:gd name="T5" fmla="*/ 183245 h 200"/>
              <a:gd name="T6" fmla="*/ 73583 w 313"/>
              <a:gd name="T7" fmla="*/ 102013 h 200"/>
              <a:gd name="T8" fmla="*/ 111318 w 313"/>
              <a:gd name="T9" fmla="*/ 90678 h 200"/>
              <a:gd name="T10" fmla="*/ 139619 w 313"/>
              <a:gd name="T11" fmla="*/ 62341 h 200"/>
              <a:gd name="T12" fmla="*/ 167920 w 313"/>
              <a:gd name="T13" fmla="*/ 98234 h 200"/>
              <a:gd name="T14" fmla="*/ 196221 w 313"/>
              <a:gd name="T15" fmla="*/ 128461 h 200"/>
              <a:gd name="T16" fmla="*/ 222636 w 313"/>
              <a:gd name="T17" fmla="*/ 170021 h 200"/>
              <a:gd name="T18" fmla="*/ 254711 w 313"/>
              <a:gd name="T19" fmla="*/ 160576 h 200"/>
              <a:gd name="T20" fmla="*/ 284898 w 313"/>
              <a:gd name="T21" fmla="*/ 139795 h 200"/>
              <a:gd name="T22" fmla="*/ 281125 w 313"/>
              <a:gd name="T23" fmla="*/ 69898 h 200"/>
              <a:gd name="T24" fmla="*/ 279238 w 313"/>
              <a:gd name="T25" fmla="*/ 37783 h 200"/>
              <a:gd name="T26" fmla="*/ 273578 w 313"/>
              <a:gd name="T27" fmla="*/ 1889 h 200"/>
              <a:gd name="T28" fmla="*/ 301879 w 313"/>
              <a:gd name="T29" fmla="*/ 20780 h 200"/>
              <a:gd name="T30" fmla="*/ 326407 w 313"/>
              <a:gd name="T31" fmla="*/ 0 h 200"/>
              <a:gd name="T32" fmla="*/ 345274 w 313"/>
              <a:gd name="T33" fmla="*/ 18891 h 200"/>
              <a:gd name="T34" fmla="*/ 366028 w 313"/>
              <a:gd name="T35" fmla="*/ 32115 h 200"/>
              <a:gd name="T36" fmla="*/ 394330 w 313"/>
              <a:gd name="T37" fmla="*/ 47228 h 200"/>
              <a:gd name="T38" fmla="*/ 422631 w 313"/>
              <a:gd name="T39" fmla="*/ 64230 h 200"/>
              <a:gd name="T40" fmla="*/ 443385 w 313"/>
              <a:gd name="T41" fmla="*/ 75565 h 200"/>
              <a:gd name="T42" fmla="*/ 464139 w 313"/>
              <a:gd name="T43" fmla="*/ 69898 h 200"/>
              <a:gd name="T44" fmla="*/ 477346 w 313"/>
              <a:gd name="T45" fmla="*/ 68009 h 200"/>
              <a:gd name="T46" fmla="*/ 498101 w 313"/>
              <a:gd name="T47" fmla="*/ 68009 h 200"/>
              <a:gd name="T48" fmla="*/ 515081 w 313"/>
              <a:gd name="T49" fmla="*/ 79343 h 200"/>
              <a:gd name="T50" fmla="*/ 539609 w 313"/>
              <a:gd name="T51" fmla="*/ 100124 h 200"/>
              <a:gd name="T52" fmla="*/ 549043 w 313"/>
              <a:gd name="T53" fmla="*/ 119015 h 200"/>
              <a:gd name="T54" fmla="*/ 530175 w 313"/>
              <a:gd name="T55" fmla="*/ 137906 h 200"/>
              <a:gd name="T56" fmla="*/ 535835 w 313"/>
              <a:gd name="T57" fmla="*/ 166243 h 200"/>
              <a:gd name="T58" fmla="*/ 552816 w 313"/>
              <a:gd name="T59" fmla="*/ 190802 h 200"/>
              <a:gd name="T60" fmla="*/ 571684 w 313"/>
              <a:gd name="T61" fmla="*/ 211582 h 200"/>
              <a:gd name="T62" fmla="*/ 590551 w 313"/>
              <a:gd name="T63" fmla="*/ 228584 h 200"/>
              <a:gd name="T64" fmla="*/ 586778 w 313"/>
              <a:gd name="T65" fmla="*/ 251254 h 200"/>
              <a:gd name="T66" fmla="*/ 581117 w 313"/>
              <a:gd name="T67" fmla="*/ 262588 h 200"/>
              <a:gd name="T68" fmla="*/ 571684 w 313"/>
              <a:gd name="T69" fmla="*/ 281480 h 200"/>
              <a:gd name="T70" fmla="*/ 558476 w 313"/>
              <a:gd name="T71" fmla="*/ 296593 h 200"/>
              <a:gd name="T72" fmla="*/ 537722 w 313"/>
              <a:gd name="T73" fmla="*/ 319262 h 200"/>
              <a:gd name="T74" fmla="*/ 516968 w 313"/>
              <a:gd name="T75" fmla="*/ 328708 h 200"/>
              <a:gd name="T76" fmla="*/ 490554 w 313"/>
              <a:gd name="T77" fmla="*/ 326819 h 200"/>
              <a:gd name="T78" fmla="*/ 471686 w 313"/>
              <a:gd name="T79" fmla="*/ 351377 h 200"/>
              <a:gd name="T80" fmla="*/ 456592 w 313"/>
              <a:gd name="T81" fmla="*/ 377825 h 200"/>
              <a:gd name="T82" fmla="*/ 439611 w 313"/>
              <a:gd name="T83" fmla="*/ 357045 h 200"/>
              <a:gd name="T84" fmla="*/ 420744 w 313"/>
              <a:gd name="T85" fmla="*/ 338153 h 200"/>
              <a:gd name="T86" fmla="*/ 390556 w 313"/>
              <a:gd name="T87" fmla="*/ 313595 h 200"/>
              <a:gd name="T88" fmla="*/ 358481 w 313"/>
              <a:gd name="T89" fmla="*/ 289036 h 200"/>
              <a:gd name="T90" fmla="*/ 316973 w 313"/>
              <a:gd name="T91" fmla="*/ 262588 h 200"/>
              <a:gd name="T92" fmla="*/ 294332 w 313"/>
              <a:gd name="T93" fmla="*/ 272034 h 200"/>
              <a:gd name="T94" fmla="*/ 271691 w 313"/>
              <a:gd name="T95" fmla="*/ 289036 h 200"/>
              <a:gd name="T96" fmla="*/ 245277 w 313"/>
              <a:gd name="T97" fmla="*/ 283369 h 200"/>
              <a:gd name="T98" fmla="*/ 211315 w 313"/>
              <a:gd name="T99" fmla="*/ 273923 h 200"/>
              <a:gd name="T100" fmla="*/ 171694 w 313"/>
              <a:gd name="T101" fmla="*/ 270145 h 200"/>
              <a:gd name="T102" fmla="*/ 154713 w 313"/>
              <a:gd name="T103" fmla="*/ 287147 h 200"/>
              <a:gd name="T104" fmla="*/ 141506 w 313"/>
              <a:gd name="T105" fmla="*/ 270145 h 200"/>
              <a:gd name="T106" fmla="*/ 113205 w 313"/>
              <a:gd name="T107" fmla="*/ 272034 h 200"/>
              <a:gd name="T108" fmla="*/ 81130 w 313"/>
              <a:gd name="T109" fmla="*/ 285258 h 200"/>
              <a:gd name="T110" fmla="*/ 37735 w 313"/>
              <a:gd name="T111" fmla="*/ 283369 h 200"/>
              <a:gd name="T112" fmla="*/ 9434 w 313"/>
              <a:gd name="T113" fmla="*/ 289036 h 200"/>
              <a:gd name="T114" fmla="*/ 0 w 313"/>
              <a:gd name="T115" fmla="*/ 296593 h 200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313"/>
              <a:gd name="T175" fmla="*/ 0 h 200"/>
              <a:gd name="T176" fmla="*/ 313 w 313"/>
              <a:gd name="T177" fmla="*/ 200 h 200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313" h="200">
                <a:moveTo>
                  <a:pt x="0" y="157"/>
                </a:moveTo>
                <a:lnTo>
                  <a:pt x="2" y="107"/>
                </a:lnTo>
                <a:lnTo>
                  <a:pt x="17" y="97"/>
                </a:lnTo>
                <a:lnTo>
                  <a:pt x="39" y="54"/>
                </a:lnTo>
                <a:lnTo>
                  <a:pt x="59" y="48"/>
                </a:lnTo>
                <a:lnTo>
                  <a:pt x="74" y="33"/>
                </a:lnTo>
                <a:lnTo>
                  <a:pt x="89" y="52"/>
                </a:lnTo>
                <a:lnTo>
                  <a:pt x="104" y="68"/>
                </a:lnTo>
                <a:lnTo>
                  <a:pt x="118" y="90"/>
                </a:lnTo>
                <a:lnTo>
                  <a:pt x="135" y="85"/>
                </a:lnTo>
                <a:lnTo>
                  <a:pt x="151" y="74"/>
                </a:lnTo>
                <a:lnTo>
                  <a:pt x="149" y="37"/>
                </a:lnTo>
                <a:lnTo>
                  <a:pt x="148" y="20"/>
                </a:lnTo>
                <a:lnTo>
                  <a:pt x="145" y="1"/>
                </a:lnTo>
                <a:lnTo>
                  <a:pt x="160" y="11"/>
                </a:lnTo>
                <a:lnTo>
                  <a:pt x="173" y="0"/>
                </a:lnTo>
                <a:lnTo>
                  <a:pt x="183" y="10"/>
                </a:lnTo>
                <a:lnTo>
                  <a:pt x="194" y="17"/>
                </a:lnTo>
                <a:lnTo>
                  <a:pt x="209" y="25"/>
                </a:lnTo>
                <a:lnTo>
                  <a:pt x="224" y="34"/>
                </a:lnTo>
                <a:lnTo>
                  <a:pt x="235" y="40"/>
                </a:lnTo>
                <a:lnTo>
                  <a:pt x="246" y="37"/>
                </a:lnTo>
                <a:lnTo>
                  <a:pt x="253" y="36"/>
                </a:lnTo>
                <a:lnTo>
                  <a:pt x="264" y="36"/>
                </a:lnTo>
                <a:lnTo>
                  <a:pt x="273" y="42"/>
                </a:lnTo>
                <a:lnTo>
                  <a:pt x="286" y="53"/>
                </a:lnTo>
                <a:lnTo>
                  <a:pt x="291" y="63"/>
                </a:lnTo>
                <a:lnTo>
                  <a:pt x="281" y="73"/>
                </a:lnTo>
                <a:lnTo>
                  <a:pt x="284" y="88"/>
                </a:lnTo>
                <a:lnTo>
                  <a:pt x="293" y="101"/>
                </a:lnTo>
                <a:lnTo>
                  <a:pt x="303" y="112"/>
                </a:lnTo>
                <a:lnTo>
                  <a:pt x="313" y="121"/>
                </a:lnTo>
                <a:lnTo>
                  <a:pt x="311" y="133"/>
                </a:lnTo>
                <a:lnTo>
                  <a:pt x="308" y="139"/>
                </a:lnTo>
                <a:lnTo>
                  <a:pt x="303" y="149"/>
                </a:lnTo>
                <a:lnTo>
                  <a:pt x="296" y="157"/>
                </a:lnTo>
                <a:lnTo>
                  <a:pt x="285" y="169"/>
                </a:lnTo>
                <a:lnTo>
                  <a:pt x="274" y="174"/>
                </a:lnTo>
                <a:lnTo>
                  <a:pt x="260" y="173"/>
                </a:lnTo>
                <a:lnTo>
                  <a:pt x="250" y="186"/>
                </a:lnTo>
                <a:lnTo>
                  <a:pt x="242" y="200"/>
                </a:lnTo>
                <a:lnTo>
                  <a:pt x="233" y="189"/>
                </a:lnTo>
                <a:lnTo>
                  <a:pt x="223" y="179"/>
                </a:lnTo>
                <a:lnTo>
                  <a:pt x="207" y="166"/>
                </a:lnTo>
                <a:lnTo>
                  <a:pt x="190" y="153"/>
                </a:lnTo>
                <a:lnTo>
                  <a:pt x="168" y="139"/>
                </a:lnTo>
                <a:lnTo>
                  <a:pt x="156" y="144"/>
                </a:lnTo>
                <a:lnTo>
                  <a:pt x="144" y="153"/>
                </a:lnTo>
                <a:lnTo>
                  <a:pt x="130" y="150"/>
                </a:lnTo>
                <a:lnTo>
                  <a:pt x="112" y="145"/>
                </a:lnTo>
                <a:lnTo>
                  <a:pt x="91" y="143"/>
                </a:lnTo>
                <a:lnTo>
                  <a:pt x="82" y="152"/>
                </a:lnTo>
                <a:lnTo>
                  <a:pt x="75" y="143"/>
                </a:lnTo>
                <a:lnTo>
                  <a:pt x="60" y="144"/>
                </a:lnTo>
                <a:lnTo>
                  <a:pt x="43" y="151"/>
                </a:lnTo>
                <a:lnTo>
                  <a:pt x="20" y="150"/>
                </a:lnTo>
                <a:lnTo>
                  <a:pt x="5" y="153"/>
                </a:lnTo>
                <a:lnTo>
                  <a:pt x="0" y="157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 w="63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Freeform 24"/>
          <p:cNvSpPr>
            <a:spLocks noChangeAspect="1"/>
          </p:cNvSpPr>
          <p:nvPr/>
        </p:nvSpPr>
        <p:spPr bwMode="auto">
          <a:xfrm>
            <a:off x="3949700" y="4559300"/>
            <a:ext cx="49213" cy="41275"/>
          </a:xfrm>
          <a:custGeom>
            <a:avLst/>
            <a:gdLst>
              <a:gd name="T0" fmla="*/ 0 w 26"/>
              <a:gd name="T1" fmla="*/ 37523 h 22"/>
              <a:gd name="T2" fmla="*/ 5678 w 26"/>
              <a:gd name="T3" fmla="*/ 18761 h 22"/>
              <a:gd name="T4" fmla="*/ 17035 w 26"/>
              <a:gd name="T5" fmla="*/ 9381 h 22"/>
              <a:gd name="T6" fmla="*/ 41642 w 26"/>
              <a:gd name="T7" fmla="*/ 0 h 22"/>
              <a:gd name="T8" fmla="*/ 49213 w 26"/>
              <a:gd name="T9" fmla="*/ 18761 h 22"/>
              <a:gd name="T10" fmla="*/ 41642 w 26"/>
              <a:gd name="T11" fmla="*/ 41275 h 22"/>
              <a:gd name="T12" fmla="*/ 18928 w 26"/>
              <a:gd name="T13" fmla="*/ 37523 h 22"/>
              <a:gd name="T14" fmla="*/ 0 w 26"/>
              <a:gd name="T15" fmla="*/ 37523 h 2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6"/>
              <a:gd name="T25" fmla="*/ 0 h 22"/>
              <a:gd name="T26" fmla="*/ 26 w 26"/>
              <a:gd name="T27" fmla="*/ 22 h 22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6" h="22">
                <a:moveTo>
                  <a:pt x="0" y="20"/>
                </a:moveTo>
                <a:lnTo>
                  <a:pt x="3" y="10"/>
                </a:lnTo>
                <a:lnTo>
                  <a:pt x="9" y="5"/>
                </a:lnTo>
                <a:lnTo>
                  <a:pt x="22" y="0"/>
                </a:lnTo>
                <a:lnTo>
                  <a:pt x="26" y="10"/>
                </a:lnTo>
                <a:lnTo>
                  <a:pt x="22" y="22"/>
                </a:lnTo>
                <a:lnTo>
                  <a:pt x="10" y="20"/>
                </a:lnTo>
                <a:lnTo>
                  <a:pt x="0" y="20"/>
                </a:lnTo>
                <a:close/>
              </a:path>
            </a:pathLst>
          </a:custGeom>
          <a:solidFill>
            <a:srgbClr val="FFFFFF"/>
          </a:solidFill>
          <a:ln w="63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Freeform 23"/>
          <p:cNvSpPr>
            <a:spLocks noChangeAspect="1"/>
          </p:cNvSpPr>
          <p:nvPr/>
        </p:nvSpPr>
        <p:spPr bwMode="auto">
          <a:xfrm>
            <a:off x="5083175" y="3238500"/>
            <a:ext cx="485775" cy="409575"/>
          </a:xfrm>
          <a:custGeom>
            <a:avLst/>
            <a:gdLst>
              <a:gd name="T0" fmla="*/ 15121 w 257"/>
              <a:gd name="T1" fmla="*/ 186857 h 217"/>
              <a:gd name="T2" fmla="*/ 3780 w 257"/>
              <a:gd name="T3" fmla="*/ 156658 h 217"/>
              <a:gd name="T4" fmla="*/ 0 w 257"/>
              <a:gd name="T5" fmla="*/ 33974 h 217"/>
              <a:gd name="T6" fmla="*/ 9451 w 257"/>
              <a:gd name="T7" fmla="*/ 26424 h 217"/>
              <a:gd name="T8" fmla="*/ 37803 w 257"/>
              <a:gd name="T9" fmla="*/ 20762 h 217"/>
              <a:gd name="T10" fmla="*/ 81278 w 257"/>
              <a:gd name="T11" fmla="*/ 22649 h 217"/>
              <a:gd name="T12" fmla="*/ 113410 w 257"/>
              <a:gd name="T13" fmla="*/ 9437 h 217"/>
              <a:gd name="T14" fmla="*/ 141763 w 257"/>
              <a:gd name="T15" fmla="*/ 7550 h 217"/>
              <a:gd name="T16" fmla="*/ 154994 w 257"/>
              <a:gd name="T17" fmla="*/ 24537 h 217"/>
              <a:gd name="T18" fmla="*/ 172006 w 257"/>
              <a:gd name="T19" fmla="*/ 7550 h 217"/>
              <a:gd name="T20" fmla="*/ 211700 w 257"/>
              <a:gd name="T21" fmla="*/ 11325 h 217"/>
              <a:gd name="T22" fmla="*/ 245723 w 257"/>
              <a:gd name="T23" fmla="*/ 20762 h 217"/>
              <a:gd name="T24" fmla="*/ 272185 w 257"/>
              <a:gd name="T25" fmla="*/ 26424 h 217"/>
              <a:gd name="T26" fmla="*/ 294867 w 257"/>
              <a:gd name="T27" fmla="*/ 9437 h 217"/>
              <a:gd name="T28" fmla="*/ 317549 w 257"/>
              <a:gd name="T29" fmla="*/ 0 h 217"/>
              <a:gd name="T30" fmla="*/ 359133 w 257"/>
              <a:gd name="T31" fmla="*/ 26424 h 217"/>
              <a:gd name="T32" fmla="*/ 391266 w 257"/>
              <a:gd name="T33" fmla="*/ 50961 h 217"/>
              <a:gd name="T34" fmla="*/ 421509 w 257"/>
              <a:gd name="T35" fmla="*/ 75498 h 217"/>
              <a:gd name="T36" fmla="*/ 440411 w 257"/>
              <a:gd name="T37" fmla="*/ 94372 h 217"/>
              <a:gd name="T38" fmla="*/ 457422 w 257"/>
              <a:gd name="T39" fmla="*/ 115134 h 217"/>
              <a:gd name="T40" fmla="*/ 451752 w 257"/>
              <a:gd name="T41" fmla="*/ 141558 h 217"/>
              <a:gd name="T42" fmla="*/ 464983 w 257"/>
              <a:gd name="T43" fmla="*/ 162320 h 217"/>
              <a:gd name="T44" fmla="*/ 485775 w 257"/>
              <a:gd name="T45" fmla="*/ 175532 h 217"/>
              <a:gd name="T46" fmla="*/ 472544 w 257"/>
              <a:gd name="T47" fmla="*/ 196294 h 217"/>
              <a:gd name="T48" fmla="*/ 446081 w 257"/>
              <a:gd name="T49" fmla="*/ 213281 h 217"/>
              <a:gd name="T50" fmla="*/ 430960 w 257"/>
              <a:gd name="T51" fmla="*/ 230268 h 217"/>
              <a:gd name="T52" fmla="*/ 398827 w 257"/>
              <a:gd name="T53" fmla="*/ 247255 h 217"/>
              <a:gd name="T54" fmla="*/ 402607 w 257"/>
              <a:gd name="T55" fmla="*/ 277454 h 217"/>
              <a:gd name="T56" fmla="*/ 402607 w 257"/>
              <a:gd name="T57" fmla="*/ 294441 h 217"/>
              <a:gd name="T58" fmla="*/ 395047 w 257"/>
              <a:gd name="T59" fmla="*/ 318978 h 217"/>
              <a:gd name="T60" fmla="*/ 400717 w 257"/>
              <a:gd name="T61" fmla="*/ 332190 h 217"/>
              <a:gd name="T62" fmla="*/ 395047 w 257"/>
              <a:gd name="T63" fmla="*/ 354839 h 217"/>
              <a:gd name="T64" fmla="*/ 378035 w 257"/>
              <a:gd name="T65" fmla="*/ 347289 h 217"/>
              <a:gd name="T66" fmla="*/ 359133 w 257"/>
              <a:gd name="T67" fmla="*/ 339740 h 217"/>
              <a:gd name="T68" fmla="*/ 345902 w 257"/>
              <a:gd name="T69" fmla="*/ 349177 h 217"/>
              <a:gd name="T70" fmla="*/ 334561 w 257"/>
              <a:gd name="T71" fmla="*/ 360502 h 217"/>
              <a:gd name="T72" fmla="*/ 323220 w 257"/>
              <a:gd name="T73" fmla="*/ 371826 h 217"/>
              <a:gd name="T74" fmla="*/ 308099 w 257"/>
              <a:gd name="T75" fmla="*/ 375601 h 217"/>
              <a:gd name="T76" fmla="*/ 296757 w 257"/>
              <a:gd name="T77" fmla="*/ 392588 h 217"/>
              <a:gd name="T78" fmla="*/ 283526 w 257"/>
              <a:gd name="T79" fmla="*/ 409575 h 217"/>
              <a:gd name="T80" fmla="*/ 264625 w 257"/>
              <a:gd name="T81" fmla="*/ 398250 h 217"/>
              <a:gd name="T82" fmla="*/ 243833 w 257"/>
              <a:gd name="T83" fmla="*/ 386926 h 217"/>
              <a:gd name="T84" fmla="*/ 213590 w 257"/>
              <a:gd name="T85" fmla="*/ 379376 h 217"/>
              <a:gd name="T86" fmla="*/ 198468 w 257"/>
              <a:gd name="T87" fmla="*/ 354839 h 217"/>
              <a:gd name="T88" fmla="*/ 181457 w 257"/>
              <a:gd name="T89" fmla="*/ 343515 h 217"/>
              <a:gd name="T90" fmla="*/ 170116 w 257"/>
              <a:gd name="T91" fmla="*/ 324640 h 217"/>
              <a:gd name="T92" fmla="*/ 172006 w 257"/>
              <a:gd name="T93" fmla="*/ 296328 h 217"/>
              <a:gd name="T94" fmla="*/ 156885 w 257"/>
              <a:gd name="T95" fmla="*/ 290666 h 217"/>
              <a:gd name="T96" fmla="*/ 154994 w 257"/>
              <a:gd name="T97" fmla="*/ 268017 h 217"/>
              <a:gd name="T98" fmla="*/ 130422 w 257"/>
              <a:gd name="T99" fmla="*/ 264242 h 217"/>
              <a:gd name="T100" fmla="*/ 124752 w 257"/>
              <a:gd name="T101" fmla="*/ 241593 h 217"/>
              <a:gd name="T102" fmla="*/ 96399 w 257"/>
              <a:gd name="T103" fmla="*/ 211394 h 217"/>
              <a:gd name="T104" fmla="*/ 58595 w 257"/>
              <a:gd name="T105" fmla="*/ 205731 h 217"/>
              <a:gd name="T106" fmla="*/ 24572 w 257"/>
              <a:gd name="T107" fmla="*/ 192519 h 217"/>
              <a:gd name="T108" fmla="*/ 15121 w 257"/>
              <a:gd name="T109" fmla="*/ 186857 h 217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257"/>
              <a:gd name="T166" fmla="*/ 0 h 217"/>
              <a:gd name="T167" fmla="*/ 257 w 257"/>
              <a:gd name="T168" fmla="*/ 217 h 217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257" h="217">
                <a:moveTo>
                  <a:pt x="8" y="99"/>
                </a:moveTo>
                <a:lnTo>
                  <a:pt x="2" y="83"/>
                </a:lnTo>
                <a:lnTo>
                  <a:pt x="0" y="18"/>
                </a:lnTo>
                <a:lnTo>
                  <a:pt x="5" y="14"/>
                </a:lnTo>
                <a:lnTo>
                  <a:pt x="20" y="11"/>
                </a:lnTo>
                <a:lnTo>
                  <a:pt x="43" y="12"/>
                </a:lnTo>
                <a:lnTo>
                  <a:pt x="60" y="5"/>
                </a:lnTo>
                <a:lnTo>
                  <a:pt x="75" y="4"/>
                </a:lnTo>
                <a:lnTo>
                  <a:pt x="82" y="13"/>
                </a:lnTo>
                <a:lnTo>
                  <a:pt x="91" y="4"/>
                </a:lnTo>
                <a:lnTo>
                  <a:pt x="112" y="6"/>
                </a:lnTo>
                <a:lnTo>
                  <a:pt x="130" y="11"/>
                </a:lnTo>
                <a:lnTo>
                  <a:pt x="144" y="14"/>
                </a:lnTo>
                <a:lnTo>
                  <a:pt x="156" y="5"/>
                </a:lnTo>
                <a:lnTo>
                  <a:pt x="168" y="0"/>
                </a:lnTo>
                <a:lnTo>
                  <a:pt x="190" y="14"/>
                </a:lnTo>
                <a:lnTo>
                  <a:pt x="207" y="27"/>
                </a:lnTo>
                <a:lnTo>
                  <a:pt x="223" y="40"/>
                </a:lnTo>
                <a:lnTo>
                  <a:pt x="233" y="50"/>
                </a:lnTo>
                <a:lnTo>
                  <a:pt x="242" y="61"/>
                </a:lnTo>
                <a:lnTo>
                  <a:pt x="239" y="75"/>
                </a:lnTo>
                <a:lnTo>
                  <a:pt x="246" y="86"/>
                </a:lnTo>
                <a:lnTo>
                  <a:pt x="257" y="93"/>
                </a:lnTo>
                <a:lnTo>
                  <a:pt x="250" y="104"/>
                </a:lnTo>
                <a:lnTo>
                  <a:pt x="236" y="113"/>
                </a:lnTo>
                <a:lnTo>
                  <a:pt x="228" y="122"/>
                </a:lnTo>
                <a:lnTo>
                  <a:pt x="211" y="131"/>
                </a:lnTo>
                <a:lnTo>
                  <a:pt x="213" y="147"/>
                </a:lnTo>
                <a:lnTo>
                  <a:pt x="213" y="156"/>
                </a:lnTo>
                <a:lnTo>
                  <a:pt x="209" y="169"/>
                </a:lnTo>
                <a:lnTo>
                  <a:pt x="212" y="176"/>
                </a:lnTo>
                <a:lnTo>
                  <a:pt x="209" y="188"/>
                </a:lnTo>
                <a:lnTo>
                  <a:pt x="200" y="184"/>
                </a:lnTo>
                <a:lnTo>
                  <a:pt x="190" y="180"/>
                </a:lnTo>
                <a:lnTo>
                  <a:pt x="183" y="185"/>
                </a:lnTo>
                <a:lnTo>
                  <a:pt x="177" y="191"/>
                </a:lnTo>
                <a:lnTo>
                  <a:pt x="171" y="197"/>
                </a:lnTo>
                <a:lnTo>
                  <a:pt x="163" y="199"/>
                </a:lnTo>
                <a:lnTo>
                  <a:pt x="157" y="208"/>
                </a:lnTo>
                <a:lnTo>
                  <a:pt x="150" y="217"/>
                </a:lnTo>
                <a:lnTo>
                  <a:pt x="140" y="211"/>
                </a:lnTo>
                <a:lnTo>
                  <a:pt x="129" y="205"/>
                </a:lnTo>
                <a:lnTo>
                  <a:pt x="113" y="201"/>
                </a:lnTo>
                <a:lnTo>
                  <a:pt x="105" y="188"/>
                </a:lnTo>
                <a:lnTo>
                  <a:pt x="96" y="182"/>
                </a:lnTo>
                <a:lnTo>
                  <a:pt x="90" y="172"/>
                </a:lnTo>
                <a:lnTo>
                  <a:pt x="91" y="157"/>
                </a:lnTo>
                <a:lnTo>
                  <a:pt x="83" y="154"/>
                </a:lnTo>
                <a:lnTo>
                  <a:pt x="82" y="142"/>
                </a:lnTo>
                <a:lnTo>
                  <a:pt x="69" y="140"/>
                </a:lnTo>
                <a:lnTo>
                  <a:pt x="66" y="128"/>
                </a:lnTo>
                <a:lnTo>
                  <a:pt x="51" y="112"/>
                </a:lnTo>
                <a:lnTo>
                  <a:pt x="31" y="109"/>
                </a:lnTo>
                <a:lnTo>
                  <a:pt x="13" y="102"/>
                </a:lnTo>
                <a:lnTo>
                  <a:pt x="8" y="99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 w="63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Freeform 22"/>
          <p:cNvSpPr>
            <a:spLocks noChangeAspect="1"/>
          </p:cNvSpPr>
          <p:nvPr/>
        </p:nvSpPr>
        <p:spPr bwMode="auto">
          <a:xfrm>
            <a:off x="3584575" y="4087813"/>
            <a:ext cx="76200" cy="109537"/>
          </a:xfrm>
          <a:custGeom>
            <a:avLst/>
            <a:gdLst>
              <a:gd name="T0" fmla="*/ 5715 w 40"/>
              <a:gd name="T1" fmla="*/ 103871 h 58"/>
              <a:gd name="T2" fmla="*/ 24765 w 40"/>
              <a:gd name="T3" fmla="*/ 109537 h 58"/>
              <a:gd name="T4" fmla="*/ 57150 w 40"/>
              <a:gd name="T5" fmla="*/ 109537 h 58"/>
              <a:gd name="T6" fmla="*/ 64770 w 40"/>
              <a:gd name="T7" fmla="*/ 77431 h 58"/>
              <a:gd name="T8" fmla="*/ 76200 w 40"/>
              <a:gd name="T9" fmla="*/ 39660 h 58"/>
              <a:gd name="T10" fmla="*/ 66675 w 40"/>
              <a:gd name="T11" fmla="*/ 0 h 58"/>
              <a:gd name="T12" fmla="*/ 24765 w 40"/>
              <a:gd name="T13" fmla="*/ 22663 h 58"/>
              <a:gd name="T14" fmla="*/ 1905 w 40"/>
              <a:gd name="T15" fmla="*/ 32106 h 58"/>
              <a:gd name="T16" fmla="*/ 0 w 40"/>
              <a:gd name="T17" fmla="*/ 75543 h 58"/>
              <a:gd name="T18" fmla="*/ 5715 w 40"/>
              <a:gd name="T19" fmla="*/ 103871 h 58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40"/>
              <a:gd name="T31" fmla="*/ 0 h 58"/>
              <a:gd name="T32" fmla="*/ 40 w 40"/>
              <a:gd name="T33" fmla="*/ 58 h 58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40" h="58">
                <a:moveTo>
                  <a:pt x="3" y="55"/>
                </a:moveTo>
                <a:lnTo>
                  <a:pt x="13" y="58"/>
                </a:lnTo>
                <a:lnTo>
                  <a:pt x="30" y="58"/>
                </a:lnTo>
                <a:lnTo>
                  <a:pt x="34" y="41"/>
                </a:lnTo>
                <a:lnTo>
                  <a:pt x="40" y="21"/>
                </a:lnTo>
                <a:lnTo>
                  <a:pt x="35" y="0"/>
                </a:lnTo>
                <a:lnTo>
                  <a:pt x="13" y="12"/>
                </a:lnTo>
                <a:lnTo>
                  <a:pt x="1" y="17"/>
                </a:lnTo>
                <a:lnTo>
                  <a:pt x="0" y="40"/>
                </a:lnTo>
                <a:lnTo>
                  <a:pt x="3" y="55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 w="63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Freeform 21"/>
          <p:cNvSpPr>
            <a:spLocks noChangeAspect="1"/>
          </p:cNvSpPr>
          <p:nvPr/>
        </p:nvSpPr>
        <p:spPr bwMode="auto">
          <a:xfrm>
            <a:off x="5026025" y="5364163"/>
            <a:ext cx="273050" cy="230187"/>
          </a:xfrm>
          <a:custGeom>
            <a:avLst/>
            <a:gdLst>
              <a:gd name="T0" fmla="*/ 9416 w 145"/>
              <a:gd name="T1" fmla="*/ 32075 h 122"/>
              <a:gd name="T2" fmla="*/ 1883 w 145"/>
              <a:gd name="T3" fmla="*/ 52830 h 122"/>
              <a:gd name="T4" fmla="*/ 1883 w 145"/>
              <a:gd name="T5" fmla="*/ 84905 h 122"/>
              <a:gd name="T6" fmla="*/ 1883 w 145"/>
              <a:gd name="T7" fmla="*/ 122641 h 122"/>
              <a:gd name="T8" fmla="*/ 0 w 145"/>
              <a:gd name="T9" fmla="*/ 149056 h 122"/>
              <a:gd name="T10" fmla="*/ 3766 w 145"/>
              <a:gd name="T11" fmla="*/ 179244 h 122"/>
              <a:gd name="T12" fmla="*/ 11299 w 145"/>
              <a:gd name="T13" fmla="*/ 205659 h 122"/>
              <a:gd name="T14" fmla="*/ 30130 w 145"/>
              <a:gd name="T15" fmla="*/ 218866 h 122"/>
              <a:gd name="T16" fmla="*/ 43312 w 145"/>
              <a:gd name="T17" fmla="*/ 230187 h 122"/>
              <a:gd name="T18" fmla="*/ 56493 w 145"/>
              <a:gd name="T19" fmla="*/ 226413 h 122"/>
              <a:gd name="T20" fmla="*/ 88506 w 145"/>
              <a:gd name="T21" fmla="*/ 230187 h 122"/>
              <a:gd name="T22" fmla="*/ 116753 w 145"/>
              <a:gd name="T23" fmla="*/ 190565 h 122"/>
              <a:gd name="T24" fmla="*/ 152532 w 145"/>
              <a:gd name="T25" fmla="*/ 183018 h 122"/>
              <a:gd name="T26" fmla="*/ 184545 w 145"/>
              <a:gd name="T27" fmla="*/ 188678 h 122"/>
              <a:gd name="T28" fmla="*/ 212791 w 145"/>
              <a:gd name="T29" fmla="*/ 181131 h 122"/>
              <a:gd name="T30" fmla="*/ 242921 w 145"/>
              <a:gd name="T31" fmla="*/ 145282 h 122"/>
              <a:gd name="T32" fmla="*/ 273051 w 145"/>
              <a:gd name="T33" fmla="*/ 135848 h 122"/>
              <a:gd name="T34" fmla="*/ 265519 w 145"/>
              <a:gd name="T35" fmla="*/ 98112 h 122"/>
              <a:gd name="T36" fmla="*/ 250454 w 145"/>
              <a:gd name="T37" fmla="*/ 67924 h 122"/>
              <a:gd name="T38" fmla="*/ 233506 w 145"/>
              <a:gd name="T39" fmla="*/ 45283 h 122"/>
              <a:gd name="T40" fmla="*/ 209025 w 145"/>
              <a:gd name="T41" fmla="*/ 16981 h 122"/>
              <a:gd name="T42" fmla="*/ 192077 w 145"/>
              <a:gd name="T43" fmla="*/ 3774 h 122"/>
              <a:gd name="T44" fmla="*/ 171363 w 145"/>
              <a:gd name="T45" fmla="*/ 3774 h 122"/>
              <a:gd name="T46" fmla="*/ 148766 w 145"/>
              <a:gd name="T47" fmla="*/ 0 h 122"/>
              <a:gd name="T48" fmla="*/ 105454 w 145"/>
              <a:gd name="T49" fmla="*/ 0 h 122"/>
              <a:gd name="T50" fmla="*/ 79091 w 145"/>
              <a:gd name="T51" fmla="*/ 5660 h 122"/>
              <a:gd name="T52" fmla="*/ 58376 w 145"/>
              <a:gd name="T53" fmla="*/ 18868 h 122"/>
              <a:gd name="T54" fmla="*/ 37662 w 145"/>
              <a:gd name="T55" fmla="*/ 33962 h 122"/>
              <a:gd name="T56" fmla="*/ 9416 w 145"/>
              <a:gd name="T57" fmla="*/ 32075 h 122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w 145"/>
              <a:gd name="T88" fmla="*/ 0 h 122"/>
              <a:gd name="T89" fmla="*/ 145 w 145"/>
              <a:gd name="T90" fmla="*/ 122 h 122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T87" t="T88" r="T89" b="T90"/>
            <a:pathLst>
              <a:path w="145" h="122">
                <a:moveTo>
                  <a:pt x="5" y="17"/>
                </a:moveTo>
                <a:lnTo>
                  <a:pt x="1" y="28"/>
                </a:lnTo>
                <a:lnTo>
                  <a:pt x="1" y="45"/>
                </a:lnTo>
                <a:lnTo>
                  <a:pt x="1" y="65"/>
                </a:lnTo>
                <a:lnTo>
                  <a:pt x="0" y="79"/>
                </a:lnTo>
                <a:lnTo>
                  <a:pt x="2" y="95"/>
                </a:lnTo>
                <a:lnTo>
                  <a:pt x="6" y="109"/>
                </a:lnTo>
                <a:lnTo>
                  <a:pt x="16" y="116"/>
                </a:lnTo>
                <a:lnTo>
                  <a:pt x="23" y="122"/>
                </a:lnTo>
                <a:lnTo>
                  <a:pt x="30" y="120"/>
                </a:lnTo>
                <a:lnTo>
                  <a:pt x="47" y="122"/>
                </a:lnTo>
                <a:lnTo>
                  <a:pt x="62" y="101"/>
                </a:lnTo>
                <a:lnTo>
                  <a:pt x="81" y="97"/>
                </a:lnTo>
                <a:lnTo>
                  <a:pt x="98" y="100"/>
                </a:lnTo>
                <a:lnTo>
                  <a:pt x="113" y="96"/>
                </a:lnTo>
                <a:lnTo>
                  <a:pt x="129" y="77"/>
                </a:lnTo>
                <a:lnTo>
                  <a:pt x="145" y="72"/>
                </a:lnTo>
                <a:lnTo>
                  <a:pt x="141" y="52"/>
                </a:lnTo>
                <a:lnTo>
                  <a:pt x="133" y="36"/>
                </a:lnTo>
                <a:lnTo>
                  <a:pt x="124" y="24"/>
                </a:lnTo>
                <a:lnTo>
                  <a:pt x="111" y="9"/>
                </a:lnTo>
                <a:lnTo>
                  <a:pt x="102" y="2"/>
                </a:lnTo>
                <a:lnTo>
                  <a:pt x="91" y="2"/>
                </a:lnTo>
                <a:lnTo>
                  <a:pt x="79" y="0"/>
                </a:lnTo>
                <a:lnTo>
                  <a:pt x="56" y="0"/>
                </a:lnTo>
                <a:lnTo>
                  <a:pt x="42" y="3"/>
                </a:lnTo>
                <a:lnTo>
                  <a:pt x="31" y="10"/>
                </a:lnTo>
                <a:lnTo>
                  <a:pt x="20" y="18"/>
                </a:lnTo>
                <a:lnTo>
                  <a:pt x="5" y="17"/>
                </a:lnTo>
                <a:close/>
              </a:path>
            </a:pathLst>
          </a:custGeom>
          <a:solidFill>
            <a:srgbClr val="FFFFFF"/>
          </a:solidFill>
          <a:ln w="635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Freeform 20"/>
          <p:cNvSpPr>
            <a:spLocks noChangeAspect="1" noEditPoints="1"/>
          </p:cNvSpPr>
          <p:nvPr/>
        </p:nvSpPr>
        <p:spPr bwMode="auto">
          <a:xfrm>
            <a:off x="4200525" y="6226175"/>
            <a:ext cx="85725" cy="34925"/>
          </a:xfrm>
          <a:custGeom>
            <a:avLst/>
            <a:gdLst>
              <a:gd name="T0" fmla="*/ 59055 w 45"/>
              <a:gd name="T1" fmla="*/ 13582 h 18"/>
              <a:gd name="T2" fmla="*/ 45720 w 45"/>
              <a:gd name="T3" fmla="*/ 13582 h 18"/>
              <a:gd name="T4" fmla="*/ 45720 w 45"/>
              <a:gd name="T5" fmla="*/ 27164 h 18"/>
              <a:gd name="T6" fmla="*/ 72390 w 45"/>
              <a:gd name="T7" fmla="*/ 34925 h 18"/>
              <a:gd name="T8" fmla="*/ 85725 w 45"/>
              <a:gd name="T9" fmla="*/ 21343 h 18"/>
              <a:gd name="T10" fmla="*/ 59055 w 45"/>
              <a:gd name="T11" fmla="*/ 13582 h 18"/>
              <a:gd name="T12" fmla="*/ 5715 w 45"/>
              <a:gd name="T13" fmla="*/ 0 h 18"/>
              <a:gd name="T14" fmla="*/ 0 w 45"/>
              <a:gd name="T15" fmla="*/ 7761 h 18"/>
              <a:gd name="T16" fmla="*/ 5715 w 45"/>
              <a:gd name="T17" fmla="*/ 13582 h 18"/>
              <a:gd name="T18" fmla="*/ 13335 w 45"/>
              <a:gd name="T19" fmla="*/ 13582 h 18"/>
              <a:gd name="T20" fmla="*/ 19050 w 45"/>
              <a:gd name="T21" fmla="*/ 7761 h 18"/>
              <a:gd name="T22" fmla="*/ 5715 w 45"/>
              <a:gd name="T23" fmla="*/ 0 h 18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45"/>
              <a:gd name="T37" fmla="*/ 0 h 18"/>
              <a:gd name="T38" fmla="*/ 45 w 45"/>
              <a:gd name="T39" fmla="*/ 18 h 18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45" h="18">
                <a:moveTo>
                  <a:pt x="31" y="7"/>
                </a:moveTo>
                <a:lnTo>
                  <a:pt x="24" y="7"/>
                </a:lnTo>
                <a:lnTo>
                  <a:pt x="24" y="14"/>
                </a:lnTo>
                <a:lnTo>
                  <a:pt x="38" y="18"/>
                </a:lnTo>
                <a:lnTo>
                  <a:pt x="45" y="11"/>
                </a:lnTo>
                <a:lnTo>
                  <a:pt x="31" y="7"/>
                </a:lnTo>
                <a:close/>
                <a:moveTo>
                  <a:pt x="3" y="0"/>
                </a:moveTo>
                <a:lnTo>
                  <a:pt x="0" y="4"/>
                </a:lnTo>
                <a:lnTo>
                  <a:pt x="3" y="7"/>
                </a:lnTo>
                <a:lnTo>
                  <a:pt x="7" y="7"/>
                </a:lnTo>
                <a:lnTo>
                  <a:pt x="10" y="4"/>
                </a:lnTo>
                <a:lnTo>
                  <a:pt x="3" y="0"/>
                </a:lnTo>
                <a:close/>
              </a:path>
            </a:pathLst>
          </a:custGeom>
          <a:solidFill>
            <a:srgbClr val="E6F3DD"/>
          </a:solidFill>
          <a:ln w="63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Freeform 19"/>
          <p:cNvSpPr>
            <a:spLocks noChangeAspect="1"/>
          </p:cNvSpPr>
          <p:nvPr/>
        </p:nvSpPr>
        <p:spPr bwMode="auto">
          <a:xfrm>
            <a:off x="5583238" y="4437063"/>
            <a:ext cx="388937" cy="439737"/>
          </a:xfrm>
          <a:custGeom>
            <a:avLst/>
            <a:gdLst>
              <a:gd name="T0" fmla="*/ 0 w 206"/>
              <a:gd name="T1" fmla="*/ 54731 h 233"/>
              <a:gd name="T2" fmla="*/ 39649 w 206"/>
              <a:gd name="T3" fmla="*/ 60393 h 233"/>
              <a:gd name="T4" fmla="*/ 71746 w 206"/>
              <a:gd name="T5" fmla="*/ 84928 h 233"/>
              <a:gd name="T6" fmla="*/ 105730 w 206"/>
              <a:gd name="T7" fmla="*/ 118899 h 233"/>
              <a:gd name="T8" fmla="*/ 141603 w 206"/>
              <a:gd name="T9" fmla="*/ 154757 h 233"/>
              <a:gd name="T10" fmla="*/ 171812 w 206"/>
              <a:gd name="T11" fmla="*/ 196277 h 233"/>
              <a:gd name="T12" fmla="*/ 196357 w 206"/>
              <a:gd name="T13" fmla="*/ 245347 h 233"/>
              <a:gd name="T14" fmla="*/ 211461 w 206"/>
              <a:gd name="T15" fmla="*/ 286867 h 233"/>
              <a:gd name="T16" fmla="*/ 196357 w 206"/>
              <a:gd name="T17" fmla="*/ 328387 h 233"/>
              <a:gd name="T18" fmla="*/ 166148 w 206"/>
              <a:gd name="T19" fmla="*/ 409540 h 233"/>
              <a:gd name="T20" fmla="*/ 207685 w 206"/>
              <a:gd name="T21" fmla="*/ 439737 h 233"/>
              <a:gd name="T22" fmla="*/ 256774 w 206"/>
              <a:gd name="T23" fmla="*/ 418977 h 233"/>
              <a:gd name="T24" fmla="*/ 271878 w 206"/>
              <a:gd name="T25" fmla="*/ 377457 h 233"/>
              <a:gd name="T26" fmla="*/ 281319 w 206"/>
              <a:gd name="T27" fmla="*/ 303853 h 233"/>
              <a:gd name="T28" fmla="*/ 311527 w 206"/>
              <a:gd name="T29" fmla="*/ 300078 h 233"/>
              <a:gd name="T30" fmla="*/ 358728 w 206"/>
              <a:gd name="T31" fmla="*/ 288754 h 233"/>
              <a:gd name="T32" fmla="*/ 388937 w 206"/>
              <a:gd name="T33" fmla="*/ 254783 h 233"/>
              <a:gd name="T34" fmla="*/ 358728 w 206"/>
              <a:gd name="T35" fmla="*/ 228361 h 233"/>
              <a:gd name="T36" fmla="*/ 334184 w 206"/>
              <a:gd name="T37" fmla="*/ 183066 h 233"/>
              <a:gd name="T38" fmla="*/ 311527 w 206"/>
              <a:gd name="T39" fmla="*/ 183066 h 233"/>
              <a:gd name="T40" fmla="*/ 298311 w 206"/>
              <a:gd name="T41" fmla="*/ 132110 h 233"/>
              <a:gd name="T42" fmla="*/ 273766 w 206"/>
              <a:gd name="T43" fmla="*/ 92477 h 233"/>
              <a:gd name="T44" fmla="*/ 271878 w 206"/>
              <a:gd name="T45" fmla="*/ 64168 h 233"/>
              <a:gd name="T46" fmla="*/ 236005 w 206"/>
              <a:gd name="T47" fmla="*/ 47182 h 233"/>
              <a:gd name="T48" fmla="*/ 185028 w 206"/>
              <a:gd name="T49" fmla="*/ 47182 h 233"/>
              <a:gd name="T50" fmla="*/ 154820 w 206"/>
              <a:gd name="T51" fmla="*/ 0 h 233"/>
              <a:gd name="T52" fmla="*/ 96290 w 206"/>
              <a:gd name="T53" fmla="*/ 9436 h 233"/>
              <a:gd name="T54" fmla="*/ 22657 w 206"/>
              <a:gd name="T55" fmla="*/ 11324 h 233"/>
              <a:gd name="T56" fmla="*/ 0 w 206"/>
              <a:gd name="T57" fmla="*/ 54731 h 233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w 206"/>
              <a:gd name="T88" fmla="*/ 0 h 233"/>
              <a:gd name="T89" fmla="*/ 206 w 206"/>
              <a:gd name="T90" fmla="*/ 233 h 233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T87" t="T88" r="T89" b="T90"/>
            <a:pathLst>
              <a:path w="206" h="233">
                <a:moveTo>
                  <a:pt x="0" y="29"/>
                </a:moveTo>
                <a:lnTo>
                  <a:pt x="21" y="32"/>
                </a:lnTo>
                <a:lnTo>
                  <a:pt x="38" y="45"/>
                </a:lnTo>
                <a:lnTo>
                  <a:pt x="56" y="63"/>
                </a:lnTo>
                <a:lnTo>
                  <a:pt x="75" y="82"/>
                </a:lnTo>
                <a:lnTo>
                  <a:pt x="91" y="104"/>
                </a:lnTo>
                <a:lnTo>
                  <a:pt x="104" y="130"/>
                </a:lnTo>
                <a:lnTo>
                  <a:pt x="112" y="152"/>
                </a:lnTo>
                <a:lnTo>
                  <a:pt x="104" y="174"/>
                </a:lnTo>
                <a:lnTo>
                  <a:pt x="88" y="217"/>
                </a:lnTo>
                <a:lnTo>
                  <a:pt x="110" y="233"/>
                </a:lnTo>
                <a:lnTo>
                  <a:pt x="136" y="222"/>
                </a:lnTo>
                <a:lnTo>
                  <a:pt x="144" y="200"/>
                </a:lnTo>
                <a:lnTo>
                  <a:pt x="149" y="161"/>
                </a:lnTo>
                <a:lnTo>
                  <a:pt x="165" y="159"/>
                </a:lnTo>
                <a:lnTo>
                  <a:pt x="190" y="153"/>
                </a:lnTo>
                <a:lnTo>
                  <a:pt x="206" y="135"/>
                </a:lnTo>
                <a:lnTo>
                  <a:pt x="190" y="121"/>
                </a:lnTo>
                <a:lnTo>
                  <a:pt x="177" y="97"/>
                </a:lnTo>
                <a:lnTo>
                  <a:pt x="165" y="97"/>
                </a:lnTo>
                <a:lnTo>
                  <a:pt x="158" y="70"/>
                </a:lnTo>
                <a:lnTo>
                  <a:pt x="145" y="49"/>
                </a:lnTo>
                <a:lnTo>
                  <a:pt x="144" y="34"/>
                </a:lnTo>
                <a:lnTo>
                  <a:pt x="125" y="25"/>
                </a:lnTo>
                <a:lnTo>
                  <a:pt x="98" y="25"/>
                </a:lnTo>
                <a:lnTo>
                  <a:pt x="82" y="0"/>
                </a:lnTo>
                <a:lnTo>
                  <a:pt x="51" y="5"/>
                </a:lnTo>
                <a:lnTo>
                  <a:pt x="12" y="6"/>
                </a:lnTo>
                <a:lnTo>
                  <a:pt x="0" y="29"/>
                </a:lnTo>
                <a:close/>
              </a:path>
            </a:pathLst>
          </a:custGeom>
          <a:solidFill>
            <a:srgbClr val="FFFFFF"/>
          </a:solidFill>
          <a:ln w="63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Freeform 18"/>
          <p:cNvSpPr>
            <a:spLocks noChangeAspect="1"/>
          </p:cNvSpPr>
          <p:nvPr/>
        </p:nvSpPr>
        <p:spPr bwMode="auto">
          <a:xfrm>
            <a:off x="3632200" y="5018088"/>
            <a:ext cx="26988" cy="20637"/>
          </a:xfrm>
          <a:custGeom>
            <a:avLst/>
            <a:gdLst>
              <a:gd name="T0" fmla="*/ 0 w 14"/>
              <a:gd name="T1" fmla="*/ 1876 h 11"/>
              <a:gd name="T2" fmla="*/ 0 w 14"/>
              <a:gd name="T3" fmla="*/ 18761 h 11"/>
              <a:gd name="T4" fmla="*/ 26988 w 14"/>
              <a:gd name="T5" fmla="*/ 20637 h 11"/>
              <a:gd name="T6" fmla="*/ 17349 w 14"/>
              <a:gd name="T7" fmla="*/ 0 h 11"/>
              <a:gd name="T8" fmla="*/ 0 w 14"/>
              <a:gd name="T9" fmla="*/ 1876 h 1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"/>
              <a:gd name="T16" fmla="*/ 0 h 11"/>
              <a:gd name="T17" fmla="*/ 14 w 14"/>
              <a:gd name="T18" fmla="*/ 11 h 1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" h="11">
                <a:moveTo>
                  <a:pt x="0" y="1"/>
                </a:moveTo>
                <a:lnTo>
                  <a:pt x="0" y="10"/>
                </a:lnTo>
                <a:lnTo>
                  <a:pt x="14" y="11"/>
                </a:lnTo>
                <a:lnTo>
                  <a:pt x="9" y="0"/>
                </a:lnTo>
                <a:lnTo>
                  <a:pt x="0" y="1"/>
                </a:lnTo>
                <a:close/>
              </a:path>
            </a:pathLst>
          </a:custGeom>
          <a:solidFill>
            <a:srgbClr val="FFFFFF"/>
          </a:solidFill>
          <a:ln w="63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Freeform 17"/>
          <p:cNvSpPr>
            <a:spLocks noChangeAspect="1"/>
          </p:cNvSpPr>
          <p:nvPr/>
        </p:nvSpPr>
        <p:spPr bwMode="auto">
          <a:xfrm>
            <a:off x="3843338" y="874713"/>
            <a:ext cx="1784350" cy="2035175"/>
          </a:xfrm>
          <a:custGeom>
            <a:avLst/>
            <a:gdLst>
              <a:gd name="T0" fmla="*/ 438063 w 945"/>
              <a:gd name="T1" fmla="*/ 1831467 h 1079"/>
              <a:gd name="T2" fmla="*/ 396522 w 945"/>
              <a:gd name="T3" fmla="*/ 1871076 h 1079"/>
              <a:gd name="T4" fmla="*/ 341765 w 945"/>
              <a:gd name="T5" fmla="*/ 1884279 h 1079"/>
              <a:gd name="T6" fmla="*/ 203926 w 945"/>
              <a:gd name="T7" fmla="*/ 2023856 h 1079"/>
              <a:gd name="T8" fmla="*/ 105739 w 945"/>
              <a:gd name="T9" fmla="*/ 2008767 h 1079"/>
              <a:gd name="T10" fmla="*/ 7553 w 945"/>
              <a:gd name="T11" fmla="*/ 1903141 h 1079"/>
              <a:gd name="T12" fmla="*/ 62311 w 945"/>
              <a:gd name="T13" fmla="*/ 1867304 h 1079"/>
              <a:gd name="T14" fmla="*/ 79304 w 945"/>
              <a:gd name="T15" fmla="*/ 1754134 h 1079"/>
              <a:gd name="T16" fmla="*/ 52870 w 945"/>
              <a:gd name="T17" fmla="*/ 1731500 h 1079"/>
              <a:gd name="T18" fmla="*/ 160497 w 945"/>
              <a:gd name="T19" fmla="*/ 1667370 h 1079"/>
              <a:gd name="T20" fmla="*/ 88746 w 945"/>
              <a:gd name="T21" fmla="*/ 1646623 h 1079"/>
              <a:gd name="T22" fmla="*/ 52870 w 945"/>
              <a:gd name="T23" fmla="*/ 1629647 h 1079"/>
              <a:gd name="T24" fmla="*/ 37764 w 945"/>
              <a:gd name="T25" fmla="*/ 1535339 h 1079"/>
              <a:gd name="T26" fmla="*/ 160497 w 945"/>
              <a:gd name="T27" fmla="*/ 1559859 h 1079"/>
              <a:gd name="T28" fmla="*/ 196373 w 945"/>
              <a:gd name="T29" fmla="*/ 1499502 h 1079"/>
              <a:gd name="T30" fmla="*/ 83081 w 945"/>
              <a:gd name="T31" fmla="*/ 1490071 h 1079"/>
              <a:gd name="T32" fmla="*/ 98187 w 945"/>
              <a:gd name="T33" fmla="*/ 1412738 h 1079"/>
              <a:gd name="T34" fmla="*/ 173715 w 945"/>
              <a:gd name="T35" fmla="*/ 1390104 h 1079"/>
              <a:gd name="T36" fmla="*/ 109516 w 945"/>
              <a:gd name="T37" fmla="*/ 1354267 h 1079"/>
              <a:gd name="T38" fmla="*/ 203926 w 945"/>
              <a:gd name="T39" fmla="*/ 1333519 h 1079"/>
              <a:gd name="T40" fmla="*/ 245466 w 945"/>
              <a:gd name="T41" fmla="*/ 1316544 h 1079"/>
              <a:gd name="T42" fmla="*/ 226584 w 945"/>
              <a:gd name="T43" fmla="*/ 1254300 h 1079"/>
              <a:gd name="T44" fmla="*/ 328547 w 945"/>
              <a:gd name="T45" fmla="*/ 1242983 h 1079"/>
              <a:gd name="T46" fmla="*/ 400299 w 945"/>
              <a:gd name="T47" fmla="*/ 1209032 h 1079"/>
              <a:gd name="T48" fmla="*/ 500374 w 945"/>
              <a:gd name="T49" fmla="*/ 1209032 h 1079"/>
              <a:gd name="T50" fmla="*/ 479603 w 945"/>
              <a:gd name="T51" fmla="*/ 1169423 h 1079"/>
              <a:gd name="T52" fmla="*/ 513591 w 945"/>
              <a:gd name="T53" fmla="*/ 1077001 h 1079"/>
              <a:gd name="T54" fmla="*/ 594784 w 945"/>
              <a:gd name="T55" fmla="*/ 1003440 h 1079"/>
              <a:gd name="T56" fmla="*/ 674088 w 945"/>
              <a:gd name="T57" fmla="*/ 892156 h 1079"/>
              <a:gd name="T58" fmla="*/ 732622 w 945"/>
              <a:gd name="T59" fmla="*/ 797848 h 1079"/>
              <a:gd name="T60" fmla="*/ 708076 w 945"/>
              <a:gd name="T61" fmla="*/ 777100 h 1079"/>
              <a:gd name="T62" fmla="*/ 760945 w 945"/>
              <a:gd name="T63" fmla="*/ 675247 h 1079"/>
              <a:gd name="T64" fmla="*/ 859132 w 945"/>
              <a:gd name="T65" fmla="*/ 607345 h 1079"/>
              <a:gd name="T66" fmla="*/ 891231 w 945"/>
              <a:gd name="T67" fmla="*/ 560191 h 1079"/>
              <a:gd name="T68" fmla="*/ 857244 w 945"/>
              <a:gd name="T69" fmla="*/ 507379 h 1079"/>
              <a:gd name="T70" fmla="*/ 949766 w 945"/>
              <a:gd name="T71" fmla="*/ 456452 h 1079"/>
              <a:gd name="T72" fmla="*/ 1015853 w 945"/>
              <a:gd name="T73" fmla="*/ 399867 h 1079"/>
              <a:gd name="T74" fmla="*/ 1114039 w 945"/>
              <a:gd name="T75" fmla="*/ 294242 h 1079"/>
              <a:gd name="T76" fmla="*/ 1170685 w 945"/>
              <a:gd name="T77" fmla="*/ 248974 h 1079"/>
              <a:gd name="T78" fmla="*/ 1261319 w 945"/>
              <a:gd name="T79" fmla="*/ 239543 h 1079"/>
              <a:gd name="T80" fmla="*/ 1391605 w 945"/>
              <a:gd name="T81" fmla="*/ 128259 h 1079"/>
              <a:gd name="T82" fmla="*/ 1446363 w 945"/>
              <a:gd name="T83" fmla="*/ 156552 h 1079"/>
              <a:gd name="T84" fmla="*/ 1561543 w 945"/>
              <a:gd name="T85" fmla="*/ 37723 h 1079"/>
              <a:gd name="T86" fmla="*/ 1601195 w 945"/>
              <a:gd name="T87" fmla="*/ 13203 h 1079"/>
              <a:gd name="T88" fmla="*/ 1625742 w 945"/>
              <a:gd name="T89" fmla="*/ 86764 h 1079"/>
              <a:gd name="T90" fmla="*/ 1742811 w 945"/>
              <a:gd name="T91" fmla="*/ 67902 h 1079"/>
              <a:gd name="T92" fmla="*/ 1706935 w 945"/>
              <a:gd name="T93" fmla="*/ 160324 h 1079"/>
              <a:gd name="T94" fmla="*/ 1725817 w 945"/>
              <a:gd name="T95" fmla="*/ 194275 h 1079"/>
              <a:gd name="T96" fmla="*/ 1686165 w 945"/>
              <a:gd name="T97" fmla="*/ 352713 h 1079"/>
              <a:gd name="T98" fmla="*/ 1606860 w 945"/>
              <a:gd name="T99" fmla="*/ 198047 h 1079"/>
              <a:gd name="T100" fmla="*/ 1474686 w 945"/>
              <a:gd name="T101" fmla="*/ 354599 h 1079"/>
              <a:gd name="T102" fmla="*/ 1323630 w 945"/>
              <a:gd name="T103" fmla="*/ 396095 h 1079"/>
              <a:gd name="T104" fmla="*/ 1185791 w 945"/>
              <a:gd name="T105" fmla="*/ 401753 h 1079"/>
              <a:gd name="T106" fmla="*/ 1015853 w 945"/>
              <a:gd name="T107" fmla="*/ 524354 h 1079"/>
              <a:gd name="T108" fmla="*/ 868573 w 945"/>
              <a:gd name="T109" fmla="*/ 728060 h 1079"/>
              <a:gd name="T110" fmla="*/ 760945 w 945"/>
              <a:gd name="T111" fmla="*/ 977034 h 1079"/>
              <a:gd name="T112" fmla="*/ 674088 w 945"/>
              <a:gd name="T113" fmla="*/ 1141130 h 1079"/>
              <a:gd name="T114" fmla="*/ 574014 w 945"/>
              <a:gd name="T115" fmla="*/ 1518363 h 1079"/>
              <a:gd name="T116" fmla="*/ 551355 w 945"/>
              <a:gd name="T117" fmla="*/ 1708866 h 1079"/>
              <a:gd name="T118" fmla="*/ 511703 w 945"/>
              <a:gd name="T119" fmla="*/ 1893710 h 1079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945"/>
              <a:gd name="T181" fmla="*/ 0 h 1079"/>
              <a:gd name="T182" fmla="*/ 945 w 945"/>
              <a:gd name="T183" fmla="*/ 1079 h 1079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945" h="1079">
                <a:moveTo>
                  <a:pt x="260" y="1005"/>
                </a:moveTo>
                <a:lnTo>
                  <a:pt x="253" y="994"/>
                </a:lnTo>
                <a:lnTo>
                  <a:pt x="234" y="996"/>
                </a:lnTo>
                <a:lnTo>
                  <a:pt x="232" y="971"/>
                </a:lnTo>
                <a:lnTo>
                  <a:pt x="229" y="947"/>
                </a:lnTo>
                <a:lnTo>
                  <a:pt x="218" y="949"/>
                </a:lnTo>
                <a:lnTo>
                  <a:pt x="210" y="973"/>
                </a:lnTo>
                <a:lnTo>
                  <a:pt x="210" y="992"/>
                </a:lnTo>
                <a:lnTo>
                  <a:pt x="210" y="1005"/>
                </a:lnTo>
                <a:lnTo>
                  <a:pt x="202" y="1014"/>
                </a:lnTo>
                <a:lnTo>
                  <a:pt x="191" y="1010"/>
                </a:lnTo>
                <a:lnTo>
                  <a:pt x="181" y="999"/>
                </a:lnTo>
                <a:lnTo>
                  <a:pt x="172" y="1019"/>
                </a:lnTo>
                <a:lnTo>
                  <a:pt x="149" y="1043"/>
                </a:lnTo>
                <a:lnTo>
                  <a:pt x="119" y="1053"/>
                </a:lnTo>
                <a:lnTo>
                  <a:pt x="108" y="1073"/>
                </a:lnTo>
                <a:lnTo>
                  <a:pt x="93" y="1076"/>
                </a:lnTo>
                <a:lnTo>
                  <a:pt x="86" y="1077"/>
                </a:lnTo>
                <a:lnTo>
                  <a:pt x="76" y="1079"/>
                </a:lnTo>
                <a:lnTo>
                  <a:pt x="56" y="1065"/>
                </a:lnTo>
                <a:lnTo>
                  <a:pt x="34" y="1058"/>
                </a:lnTo>
                <a:lnTo>
                  <a:pt x="29" y="1057"/>
                </a:lnTo>
                <a:lnTo>
                  <a:pt x="11" y="1045"/>
                </a:lnTo>
                <a:lnTo>
                  <a:pt x="4" y="1009"/>
                </a:lnTo>
                <a:lnTo>
                  <a:pt x="0" y="987"/>
                </a:lnTo>
                <a:lnTo>
                  <a:pt x="4" y="974"/>
                </a:lnTo>
                <a:lnTo>
                  <a:pt x="20" y="979"/>
                </a:lnTo>
                <a:lnTo>
                  <a:pt x="33" y="990"/>
                </a:lnTo>
                <a:lnTo>
                  <a:pt x="49" y="975"/>
                </a:lnTo>
                <a:lnTo>
                  <a:pt x="32" y="973"/>
                </a:lnTo>
                <a:lnTo>
                  <a:pt x="42" y="944"/>
                </a:lnTo>
                <a:lnTo>
                  <a:pt x="42" y="930"/>
                </a:lnTo>
                <a:lnTo>
                  <a:pt x="23" y="949"/>
                </a:lnTo>
                <a:lnTo>
                  <a:pt x="7" y="957"/>
                </a:lnTo>
                <a:lnTo>
                  <a:pt x="6" y="932"/>
                </a:lnTo>
                <a:lnTo>
                  <a:pt x="28" y="918"/>
                </a:lnTo>
                <a:lnTo>
                  <a:pt x="42" y="903"/>
                </a:lnTo>
                <a:lnTo>
                  <a:pt x="49" y="889"/>
                </a:lnTo>
                <a:lnTo>
                  <a:pt x="67" y="877"/>
                </a:lnTo>
                <a:lnTo>
                  <a:pt x="85" y="884"/>
                </a:lnTo>
                <a:lnTo>
                  <a:pt x="92" y="868"/>
                </a:lnTo>
                <a:lnTo>
                  <a:pt x="77" y="854"/>
                </a:lnTo>
                <a:lnTo>
                  <a:pt x="63" y="856"/>
                </a:lnTo>
                <a:lnTo>
                  <a:pt x="47" y="873"/>
                </a:lnTo>
                <a:lnTo>
                  <a:pt x="30" y="887"/>
                </a:lnTo>
                <a:lnTo>
                  <a:pt x="25" y="888"/>
                </a:lnTo>
                <a:lnTo>
                  <a:pt x="19" y="884"/>
                </a:lnTo>
                <a:lnTo>
                  <a:pt x="28" y="864"/>
                </a:lnTo>
                <a:lnTo>
                  <a:pt x="38" y="844"/>
                </a:lnTo>
                <a:lnTo>
                  <a:pt x="27" y="834"/>
                </a:lnTo>
                <a:lnTo>
                  <a:pt x="15" y="828"/>
                </a:lnTo>
                <a:lnTo>
                  <a:pt x="20" y="814"/>
                </a:lnTo>
                <a:lnTo>
                  <a:pt x="35" y="813"/>
                </a:lnTo>
                <a:lnTo>
                  <a:pt x="50" y="812"/>
                </a:lnTo>
                <a:lnTo>
                  <a:pt x="66" y="814"/>
                </a:lnTo>
                <a:lnTo>
                  <a:pt x="85" y="827"/>
                </a:lnTo>
                <a:lnTo>
                  <a:pt x="100" y="832"/>
                </a:lnTo>
                <a:lnTo>
                  <a:pt x="111" y="822"/>
                </a:lnTo>
                <a:lnTo>
                  <a:pt x="111" y="808"/>
                </a:lnTo>
                <a:lnTo>
                  <a:pt x="104" y="795"/>
                </a:lnTo>
                <a:lnTo>
                  <a:pt x="94" y="793"/>
                </a:lnTo>
                <a:lnTo>
                  <a:pt x="78" y="795"/>
                </a:lnTo>
                <a:lnTo>
                  <a:pt x="61" y="795"/>
                </a:lnTo>
                <a:lnTo>
                  <a:pt x="44" y="790"/>
                </a:lnTo>
                <a:lnTo>
                  <a:pt x="32" y="787"/>
                </a:lnTo>
                <a:lnTo>
                  <a:pt x="37" y="763"/>
                </a:lnTo>
                <a:lnTo>
                  <a:pt x="39" y="751"/>
                </a:lnTo>
                <a:lnTo>
                  <a:pt x="52" y="749"/>
                </a:lnTo>
                <a:lnTo>
                  <a:pt x="67" y="752"/>
                </a:lnTo>
                <a:lnTo>
                  <a:pt x="93" y="756"/>
                </a:lnTo>
                <a:lnTo>
                  <a:pt x="100" y="745"/>
                </a:lnTo>
                <a:lnTo>
                  <a:pt x="92" y="737"/>
                </a:lnTo>
                <a:lnTo>
                  <a:pt x="87" y="737"/>
                </a:lnTo>
                <a:lnTo>
                  <a:pt x="71" y="735"/>
                </a:lnTo>
                <a:lnTo>
                  <a:pt x="59" y="726"/>
                </a:lnTo>
                <a:lnTo>
                  <a:pt x="58" y="718"/>
                </a:lnTo>
                <a:lnTo>
                  <a:pt x="78" y="715"/>
                </a:lnTo>
                <a:lnTo>
                  <a:pt x="100" y="732"/>
                </a:lnTo>
                <a:lnTo>
                  <a:pt x="112" y="716"/>
                </a:lnTo>
                <a:lnTo>
                  <a:pt x="108" y="707"/>
                </a:lnTo>
                <a:lnTo>
                  <a:pt x="91" y="701"/>
                </a:lnTo>
                <a:lnTo>
                  <a:pt x="100" y="686"/>
                </a:lnTo>
                <a:lnTo>
                  <a:pt x="115" y="693"/>
                </a:lnTo>
                <a:lnTo>
                  <a:pt x="130" y="698"/>
                </a:lnTo>
                <a:lnTo>
                  <a:pt x="138" y="687"/>
                </a:lnTo>
                <a:lnTo>
                  <a:pt x="133" y="675"/>
                </a:lnTo>
                <a:lnTo>
                  <a:pt x="124" y="675"/>
                </a:lnTo>
                <a:lnTo>
                  <a:pt x="120" y="665"/>
                </a:lnTo>
                <a:lnTo>
                  <a:pt x="128" y="661"/>
                </a:lnTo>
                <a:lnTo>
                  <a:pt x="143" y="668"/>
                </a:lnTo>
                <a:lnTo>
                  <a:pt x="160" y="675"/>
                </a:lnTo>
                <a:lnTo>
                  <a:pt x="174" y="659"/>
                </a:lnTo>
                <a:lnTo>
                  <a:pt x="179" y="643"/>
                </a:lnTo>
                <a:lnTo>
                  <a:pt x="181" y="632"/>
                </a:lnTo>
                <a:lnTo>
                  <a:pt x="194" y="637"/>
                </a:lnTo>
                <a:lnTo>
                  <a:pt x="212" y="641"/>
                </a:lnTo>
                <a:lnTo>
                  <a:pt x="217" y="632"/>
                </a:lnTo>
                <a:lnTo>
                  <a:pt x="228" y="644"/>
                </a:lnTo>
                <a:lnTo>
                  <a:pt x="245" y="654"/>
                </a:lnTo>
                <a:lnTo>
                  <a:pt x="265" y="641"/>
                </a:lnTo>
                <a:lnTo>
                  <a:pt x="277" y="627"/>
                </a:lnTo>
                <a:lnTo>
                  <a:pt x="277" y="615"/>
                </a:lnTo>
                <a:lnTo>
                  <a:pt x="271" y="605"/>
                </a:lnTo>
                <a:lnTo>
                  <a:pt x="254" y="620"/>
                </a:lnTo>
                <a:lnTo>
                  <a:pt x="239" y="625"/>
                </a:lnTo>
                <a:lnTo>
                  <a:pt x="227" y="616"/>
                </a:lnTo>
                <a:lnTo>
                  <a:pt x="251" y="595"/>
                </a:lnTo>
                <a:lnTo>
                  <a:pt x="272" y="571"/>
                </a:lnTo>
                <a:lnTo>
                  <a:pt x="282" y="552"/>
                </a:lnTo>
                <a:lnTo>
                  <a:pt x="291" y="551"/>
                </a:lnTo>
                <a:lnTo>
                  <a:pt x="304" y="552"/>
                </a:lnTo>
                <a:lnTo>
                  <a:pt x="315" y="532"/>
                </a:lnTo>
                <a:lnTo>
                  <a:pt x="328" y="507"/>
                </a:lnTo>
                <a:lnTo>
                  <a:pt x="334" y="485"/>
                </a:lnTo>
                <a:lnTo>
                  <a:pt x="348" y="485"/>
                </a:lnTo>
                <a:lnTo>
                  <a:pt x="357" y="473"/>
                </a:lnTo>
                <a:lnTo>
                  <a:pt x="344" y="468"/>
                </a:lnTo>
                <a:lnTo>
                  <a:pt x="358" y="449"/>
                </a:lnTo>
                <a:lnTo>
                  <a:pt x="374" y="437"/>
                </a:lnTo>
                <a:lnTo>
                  <a:pt x="388" y="423"/>
                </a:lnTo>
                <a:lnTo>
                  <a:pt x="403" y="414"/>
                </a:lnTo>
                <a:lnTo>
                  <a:pt x="400" y="402"/>
                </a:lnTo>
                <a:lnTo>
                  <a:pt x="390" y="407"/>
                </a:lnTo>
                <a:lnTo>
                  <a:pt x="375" y="412"/>
                </a:lnTo>
                <a:lnTo>
                  <a:pt x="385" y="395"/>
                </a:lnTo>
                <a:lnTo>
                  <a:pt x="391" y="384"/>
                </a:lnTo>
                <a:lnTo>
                  <a:pt x="400" y="375"/>
                </a:lnTo>
                <a:lnTo>
                  <a:pt x="403" y="358"/>
                </a:lnTo>
                <a:lnTo>
                  <a:pt x="422" y="358"/>
                </a:lnTo>
                <a:lnTo>
                  <a:pt x="448" y="347"/>
                </a:lnTo>
                <a:lnTo>
                  <a:pt x="461" y="329"/>
                </a:lnTo>
                <a:lnTo>
                  <a:pt x="455" y="322"/>
                </a:lnTo>
                <a:lnTo>
                  <a:pt x="441" y="327"/>
                </a:lnTo>
                <a:lnTo>
                  <a:pt x="446" y="315"/>
                </a:lnTo>
                <a:lnTo>
                  <a:pt x="456" y="302"/>
                </a:lnTo>
                <a:lnTo>
                  <a:pt x="472" y="297"/>
                </a:lnTo>
                <a:lnTo>
                  <a:pt x="477" y="289"/>
                </a:lnTo>
                <a:lnTo>
                  <a:pt x="467" y="274"/>
                </a:lnTo>
                <a:lnTo>
                  <a:pt x="464" y="269"/>
                </a:lnTo>
                <a:lnTo>
                  <a:pt x="454" y="269"/>
                </a:lnTo>
                <a:lnTo>
                  <a:pt x="482" y="245"/>
                </a:lnTo>
                <a:lnTo>
                  <a:pt x="489" y="260"/>
                </a:lnTo>
                <a:lnTo>
                  <a:pt x="499" y="262"/>
                </a:lnTo>
                <a:lnTo>
                  <a:pt x="503" y="242"/>
                </a:lnTo>
                <a:lnTo>
                  <a:pt x="518" y="228"/>
                </a:lnTo>
                <a:lnTo>
                  <a:pt x="528" y="234"/>
                </a:lnTo>
                <a:lnTo>
                  <a:pt x="542" y="223"/>
                </a:lnTo>
                <a:lnTo>
                  <a:pt x="538" y="212"/>
                </a:lnTo>
                <a:lnTo>
                  <a:pt x="549" y="197"/>
                </a:lnTo>
                <a:lnTo>
                  <a:pt x="566" y="181"/>
                </a:lnTo>
                <a:lnTo>
                  <a:pt x="580" y="168"/>
                </a:lnTo>
                <a:lnTo>
                  <a:pt x="590" y="156"/>
                </a:lnTo>
                <a:lnTo>
                  <a:pt x="597" y="167"/>
                </a:lnTo>
                <a:lnTo>
                  <a:pt x="616" y="151"/>
                </a:lnTo>
                <a:lnTo>
                  <a:pt x="610" y="142"/>
                </a:lnTo>
                <a:lnTo>
                  <a:pt x="620" y="132"/>
                </a:lnTo>
                <a:lnTo>
                  <a:pt x="631" y="142"/>
                </a:lnTo>
                <a:lnTo>
                  <a:pt x="643" y="131"/>
                </a:lnTo>
                <a:lnTo>
                  <a:pt x="661" y="122"/>
                </a:lnTo>
                <a:lnTo>
                  <a:pt x="668" y="127"/>
                </a:lnTo>
                <a:lnTo>
                  <a:pt x="686" y="100"/>
                </a:lnTo>
                <a:lnTo>
                  <a:pt x="707" y="83"/>
                </a:lnTo>
                <a:lnTo>
                  <a:pt x="715" y="97"/>
                </a:lnTo>
                <a:lnTo>
                  <a:pt x="737" y="68"/>
                </a:lnTo>
                <a:lnTo>
                  <a:pt x="761" y="33"/>
                </a:lnTo>
                <a:lnTo>
                  <a:pt x="794" y="14"/>
                </a:lnTo>
                <a:lnTo>
                  <a:pt x="783" y="53"/>
                </a:lnTo>
                <a:lnTo>
                  <a:pt x="766" y="83"/>
                </a:lnTo>
                <a:lnTo>
                  <a:pt x="787" y="84"/>
                </a:lnTo>
                <a:lnTo>
                  <a:pt x="808" y="54"/>
                </a:lnTo>
                <a:lnTo>
                  <a:pt x="817" y="34"/>
                </a:lnTo>
                <a:lnTo>
                  <a:pt x="827" y="20"/>
                </a:lnTo>
                <a:lnTo>
                  <a:pt x="835" y="21"/>
                </a:lnTo>
                <a:lnTo>
                  <a:pt x="835" y="41"/>
                </a:lnTo>
                <a:lnTo>
                  <a:pt x="843" y="24"/>
                </a:lnTo>
                <a:lnTo>
                  <a:pt x="848" y="7"/>
                </a:lnTo>
                <a:lnTo>
                  <a:pt x="862" y="2"/>
                </a:lnTo>
                <a:lnTo>
                  <a:pt x="876" y="0"/>
                </a:lnTo>
                <a:lnTo>
                  <a:pt x="862" y="27"/>
                </a:lnTo>
                <a:lnTo>
                  <a:pt x="861" y="46"/>
                </a:lnTo>
                <a:lnTo>
                  <a:pt x="873" y="41"/>
                </a:lnTo>
                <a:lnTo>
                  <a:pt x="890" y="23"/>
                </a:lnTo>
                <a:lnTo>
                  <a:pt x="909" y="29"/>
                </a:lnTo>
                <a:lnTo>
                  <a:pt x="923" y="36"/>
                </a:lnTo>
                <a:lnTo>
                  <a:pt x="941" y="49"/>
                </a:lnTo>
                <a:lnTo>
                  <a:pt x="945" y="57"/>
                </a:lnTo>
                <a:lnTo>
                  <a:pt x="924" y="82"/>
                </a:lnTo>
                <a:lnTo>
                  <a:pt x="904" y="85"/>
                </a:lnTo>
                <a:lnTo>
                  <a:pt x="888" y="81"/>
                </a:lnTo>
                <a:lnTo>
                  <a:pt x="893" y="95"/>
                </a:lnTo>
                <a:lnTo>
                  <a:pt x="907" y="103"/>
                </a:lnTo>
                <a:lnTo>
                  <a:pt x="914" y="103"/>
                </a:lnTo>
                <a:lnTo>
                  <a:pt x="923" y="118"/>
                </a:lnTo>
                <a:lnTo>
                  <a:pt x="926" y="127"/>
                </a:lnTo>
                <a:lnTo>
                  <a:pt x="915" y="151"/>
                </a:lnTo>
                <a:lnTo>
                  <a:pt x="893" y="187"/>
                </a:lnTo>
                <a:lnTo>
                  <a:pt x="881" y="181"/>
                </a:lnTo>
                <a:lnTo>
                  <a:pt x="893" y="149"/>
                </a:lnTo>
                <a:lnTo>
                  <a:pt x="891" y="125"/>
                </a:lnTo>
                <a:lnTo>
                  <a:pt x="851" y="105"/>
                </a:lnTo>
                <a:lnTo>
                  <a:pt x="831" y="98"/>
                </a:lnTo>
                <a:lnTo>
                  <a:pt x="797" y="130"/>
                </a:lnTo>
                <a:lnTo>
                  <a:pt x="795" y="161"/>
                </a:lnTo>
                <a:lnTo>
                  <a:pt x="781" y="188"/>
                </a:lnTo>
                <a:lnTo>
                  <a:pt x="764" y="197"/>
                </a:lnTo>
                <a:lnTo>
                  <a:pt x="747" y="215"/>
                </a:lnTo>
                <a:lnTo>
                  <a:pt x="721" y="197"/>
                </a:lnTo>
                <a:lnTo>
                  <a:pt x="701" y="210"/>
                </a:lnTo>
                <a:lnTo>
                  <a:pt x="658" y="165"/>
                </a:lnTo>
                <a:lnTo>
                  <a:pt x="645" y="183"/>
                </a:lnTo>
                <a:lnTo>
                  <a:pt x="628" y="189"/>
                </a:lnTo>
                <a:lnTo>
                  <a:pt x="628" y="213"/>
                </a:lnTo>
                <a:lnTo>
                  <a:pt x="614" y="233"/>
                </a:lnTo>
                <a:lnTo>
                  <a:pt x="561" y="242"/>
                </a:lnTo>
                <a:lnTo>
                  <a:pt x="556" y="259"/>
                </a:lnTo>
                <a:lnTo>
                  <a:pt x="538" y="278"/>
                </a:lnTo>
                <a:lnTo>
                  <a:pt x="525" y="299"/>
                </a:lnTo>
                <a:lnTo>
                  <a:pt x="503" y="324"/>
                </a:lnTo>
                <a:lnTo>
                  <a:pt x="482" y="358"/>
                </a:lnTo>
                <a:lnTo>
                  <a:pt x="460" y="386"/>
                </a:lnTo>
                <a:lnTo>
                  <a:pt x="448" y="417"/>
                </a:lnTo>
                <a:lnTo>
                  <a:pt x="433" y="435"/>
                </a:lnTo>
                <a:lnTo>
                  <a:pt x="417" y="481"/>
                </a:lnTo>
                <a:lnTo>
                  <a:pt x="403" y="518"/>
                </a:lnTo>
                <a:lnTo>
                  <a:pt x="386" y="568"/>
                </a:lnTo>
                <a:lnTo>
                  <a:pt x="396" y="593"/>
                </a:lnTo>
                <a:lnTo>
                  <a:pt x="381" y="614"/>
                </a:lnTo>
                <a:lnTo>
                  <a:pt x="357" y="605"/>
                </a:lnTo>
                <a:lnTo>
                  <a:pt x="329" y="629"/>
                </a:lnTo>
                <a:lnTo>
                  <a:pt x="304" y="657"/>
                </a:lnTo>
                <a:lnTo>
                  <a:pt x="305" y="753"/>
                </a:lnTo>
                <a:lnTo>
                  <a:pt x="304" y="805"/>
                </a:lnTo>
                <a:lnTo>
                  <a:pt x="311" y="818"/>
                </a:lnTo>
                <a:lnTo>
                  <a:pt x="318" y="831"/>
                </a:lnTo>
                <a:lnTo>
                  <a:pt x="301" y="848"/>
                </a:lnTo>
                <a:lnTo>
                  <a:pt x="292" y="906"/>
                </a:lnTo>
                <a:lnTo>
                  <a:pt x="284" y="959"/>
                </a:lnTo>
                <a:lnTo>
                  <a:pt x="277" y="968"/>
                </a:lnTo>
                <a:lnTo>
                  <a:pt x="271" y="975"/>
                </a:lnTo>
                <a:lnTo>
                  <a:pt x="271" y="1004"/>
                </a:lnTo>
                <a:lnTo>
                  <a:pt x="260" y="1005"/>
                </a:lnTo>
                <a:close/>
              </a:path>
            </a:pathLst>
          </a:custGeom>
          <a:solidFill>
            <a:srgbClr val="FFFFFF"/>
          </a:solidFill>
          <a:ln w="635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Freeform 16"/>
          <p:cNvSpPr>
            <a:spLocks noChangeAspect="1"/>
          </p:cNvSpPr>
          <p:nvPr/>
        </p:nvSpPr>
        <p:spPr bwMode="auto">
          <a:xfrm>
            <a:off x="3376613" y="3579813"/>
            <a:ext cx="446087" cy="420687"/>
          </a:xfrm>
          <a:custGeom>
            <a:avLst/>
            <a:gdLst>
              <a:gd name="T0" fmla="*/ 0 w 236"/>
              <a:gd name="T1" fmla="*/ 294292 h 223"/>
              <a:gd name="T2" fmla="*/ 30243 w 236"/>
              <a:gd name="T3" fmla="*/ 265995 h 223"/>
              <a:gd name="T4" fmla="*/ 71828 w 236"/>
              <a:gd name="T5" fmla="*/ 275427 h 223"/>
              <a:gd name="T6" fmla="*/ 103961 w 236"/>
              <a:gd name="T7" fmla="*/ 273541 h 223"/>
              <a:gd name="T8" fmla="*/ 137985 w 236"/>
              <a:gd name="T9" fmla="*/ 256563 h 223"/>
              <a:gd name="T10" fmla="*/ 132314 w 236"/>
              <a:gd name="T11" fmla="*/ 220719 h 223"/>
              <a:gd name="T12" fmla="*/ 119083 w 236"/>
              <a:gd name="T13" fmla="*/ 211287 h 223"/>
              <a:gd name="T14" fmla="*/ 164447 w 236"/>
              <a:gd name="T15" fmla="*/ 150919 h 223"/>
              <a:gd name="T16" fmla="*/ 183349 w 236"/>
              <a:gd name="T17" fmla="*/ 107530 h 223"/>
              <a:gd name="T18" fmla="*/ 202251 w 236"/>
              <a:gd name="T19" fmla="*/ 69800 h 223"/>
              <a:gd name="T20" fmla="*/ 223044 w 236"/>
              <a:gd name="T21" fmla="*/ 18865 h 223"/>
              <a:gd name="T22" fmla="*/ 232494 w 236"/>
              <a:gd name="T23" fmla="*/ 0 h 223"/>
              <a:gd name="T24" fmla="*/ 260848 w 236"/>
              <a:gd name="T25" fmla="*/ 11319 h 223"/>
              <a:gd name="T26" fmla="*/ 247616 w 236"/>
              <a:gd name="T27" fmla="*/ 32070 h 223"/>
              <a:gd name="T28" fmla="*/ 236275 w 236"/>
              <a:gd name="T29" fmla="*/ 58481 h 223"/>
              <a:gd name="T30" fmla="*/ 238165 w 236"/>
              <a:gd name="T31" fmla="*/ 86778 h 223"/>
              <a:gd name="T32" fmla="*/ 226824 w 236"/>
              <a:gd name="T33" fmla="*/ 109416 h 223"/>
              <a:gd name="T34" fmla="*/ 221153 w 236"/>
              <a:gd name="T35" fmla="*/ 130168 h 223"/>
              <a:gd name="T36" fmla="*/ 232494 w 236"/>
              <a:gd name="T37" fmla="*/ 150919 h 223"/>
              <a:gd name="T38" fmla="*/ 260848 w 236"/>
              <a:gd name="T39" fmla="*/ 158465 h 223"/>
              <a:gd name="T40" fmla="*/ 300542 w 236"/>
              <a:gd name="T41" fmla="*/ 132054 h 223"/>
              <a:gd name="T42" fmla="*/ 304322 w 236"/>
              <a:gd name="T43" fmla="*/ 113189 h 223"/>
              <a:gd name="T44" fmla="*/ 279750 w 236"/>
              <a:gd name="T45" fmla="*/ 105643 h 223"/>
              <a:gd name="T46" fmla="*/ 291091 w 236"/>
              <a:gd name="T47" fmla="*/ 77346 h 223"/>
              <a:gd name="T48" fmla="*/ 281640 w 236"/>
              <a:gd name="T49" fmla="*/ 69800 h 223"/>
              <a:gd name="T50" fmla="*/ 287310 w 236"/>
              <a:gd name="T51" fmla="*/ 35843 h 223"/>
              <a:gd name="T52" fmla="*/ 313773 w 236"/>
              <a:gd name="T53" fmla="*/ 28297 h 223"/>
              <a:gd name="T54" fmla="*/ 342126 w 236"/>
              <a:gd name="T55" fmla="*/ 26411 h 223"/>
              <a:gd name="T56" fmla="*/ 374259 w 236"/>
              <a:gd name="T57" fmla="*/ 28297 h 223"/>
              <a:gd name="T58" fmla="*/ 404503 w 236"/>
              <a:gd name="T59" fmla="*/ 28297 h 223"/>
              <a:gd name="T60" fmla="*/ 421514 w 236"/>
              <a:gd name="T61" fmla="*/ 24524 h 223"/>
              <a:gd name="T62" fmla="*/ 446087 w 236"/>
              <a:gd name="T63" fmla="*/ 47162 h 223"/>
              <a:gd name="T64" fmla="*/ 444197 w 236"/>
              <a:gd name="T65" fmla="*/ 86778 h 223"/>
              <a:gd name="T66" fmla="*/ 425295 w 236"/>
              <a:gd name="T67" fmla="*/ 128281 h 223"/>
              <a:gd name="T68" fmla="*/ 410173 w 236"/>
              <a:gd name="T69" fmla="*/ 156579 h 223"/>
              <a:gd name="T70" fmla="*/ 383710 w 236"/>
              <a:gd name="T71" fmla="*/ 145260 h 223"/>
              <a:gd name="T72" fmla="*/ 378040 w 236"/>
              <a:gd name="T73" fmla="*/ 173557 h 223"/>
              <a:gd name="T74" fmla="*/ 404503 w 236"/>
              <a:gd name="T75" fmla="*/ 192422 h 223"/>
              <a:gd name="T76" fmla="*/ 391271 w 236"/>
              <a:gd name="T77" fmla="*/ 226379 h 223"/>
              <a:gd name="T78" fmla="*/ 364808 w 236"/>
              <a:gd name="T79" fmla="*/ 256563 h 223"/>
              <a:gd name="T80" fmla="*/ 342126 w 236"/>
              <a:gd name="T81" fmla="*/ 273541 h 223"/>
              <a:gd name="T82" fmla="*/ 315663 w 236"/>
              <a:gd name="T83" fmla="*/ 250903 h 223"/>
              <a:gd name="T84" fmla="*/ 283530 w 236"/>
              <a:gd name="T85" fmla="*/ 277314 h 223"/>
              <a:gd name="T86" fmla="*/ 296761 w 236"/>
              <a:gd name="T87" fmla="*/ 296179 h 223"/>
              <a:gd name="T88" fmla="*/ 309993 w 236"/>
              <a:gd name="T89" fmla="*/ 326363 h 223"/>
              <a:gd name="T90" fmla="*/ 277859 w 236"/>
              <a:gd name="T91" fmla="*/ 358433 h 223"/>
              <a:gd name="T92" fmla="*/ 251397 w 236"/>
              <a:gd name="T93" fmla="*/ 377298 h 223"/>
              <a:gd name="T94" fmla="*/ 264628 w 236"/>
              <a:gd name="T95" fmla="*/ 413141 h 223"/>
              <a:gd name="T96" fmla="*/ 247616 w 236"/>
              <a:gd name="T97" fmla="*/ 415028 h 223"/>
              <a:gd name="T98" fmla="*/ 223044 w 236"/>
              <a:gd name="T99" fmla="*/ 420687 h 223"/>
              <a:gd name="T100" fmla="*/ 219263 w 236"/>
              <a:gd name="T101" fmla="*/ 384844 h 223"/>
              <a:gd name="T102" fmla="*/ 215483 w 236"/>
              <a:gd name="T103" fmla="*/ 354660 h 223"/>
              <a:gd name="T104" fmla="*/ 215483 w 236"/>
              <a:gd name="T105" fmla="*/ 328249 h 223"/>
              <a:gd name="T106" fmla="*/ 192800 w 236"/>
              <a:gd name="T107" fmla="*/ 322590 h 223"/>
              <a:gd name="T108" fmla="*/ 166338 w 236"/>
              <a:gd name="T109" fmla="*/ 313157 h 223"/>
              <a:gd name="T110" fmla="*/ 147436 w 236"/>
              <a:gd name="T111" fmla="*/ 309384 h 223"/>
              <a:gd name="T112" fmla="*/ 137985 w 236"/>
              <a:gd name="T113" fmla="*/ 301838 h 223"/>
              <a:gd name="T114" fmla="*/ 100181 w 236"/>
              <a:gd name="T115" fmla="*/ 315044 h 223"/>
              <a:gd name="T116" fmla="*/ 73718 w 236"/>
              <a:gd name="T117" fmla="*/ 343341 h 223"/>
              <a:gd name="T118" fmla="*/ 49145 w 236"/>
              <a:gd name="T119" fmla="*/ 335795 h 223"/>
              <a:gd name="T120" fmla="*/ 24573 w 236"/>
              <a:gd name="T121" fmla="*/ 326363 h 223"/>
              <a:gd name="T122" fmla="*/ 7561 w 236"/>
              <a:gd name="T123" fmla="*/ 305611 h 223"/>
              <a:gd name="T124" fmla="*/ 0 w 236"/>
              <a:gd name="T125" fmla="*/ 294292 h 223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236"/>
              <a:gd name="T190" fmla="*/ 0 h 223"/>
              <a:gd name="T191" fmla="*/ 236 w 236"/>
              <a:gd name="T192" fmla="*/ 223 h 223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236" h="223">
                <a:moveTo>
                  <a:pt x="0" y="156"/>
                </a:moveTo>
                <a:lnTo>
                  <a:pt x="16" y="141"/>
                </a:lnTo>
                <a:lnTo>
                  <a:pt x="38" y="146"/>
                </a:lnTo>
                <a:lnTo>
                  <a:pt x="55" y="145"/>
                </a:lnTo>
                <a:lnTo>
                  <a:pt x="73" y="136"/>
                </a:lnTo>
                <a:lnTo>
                  <a:pt x="70" y="117"/>
                </a:lnTo>
                <a:lnTo>
                  <a:pt x="63" y="112"/>
                </a:lnTo>
                <a:lnTo>
                  <a:pt x="87" y="80"/>
                </a:lnTo>
                <a:lnTo>
                  <a:pt x="97" y="57"/>
                </a:lnTo>
                <a:lnTo>
                  <a:pt x="107" y="37"/>
                </a:lnTo>
                <a:lnTo>
                  <a:pt x="118" y="10"/>
                </a:lnTo>
                <a:lnTo>
                  <a:pt x="123" y="0"/>
                </a:lnTo>
                <a:lnTo>
                  <a:pt x="138" y="6"/>
                </a:lnTo>
                <a:lnTo>
                  <a:pt x="131" y="17"/>
                </a:lnTo>
                <a:lnTo>
                  <a:pt x="125" y="31"/>
                </a:lnTo>
                <a:lnTo>
                  <a:pt x="126" y="46"/>
                </a:lnTo>
                <a:lnTo>
                  <a:pt x="120" y="58"/>
                </a:lnTo>
                <a:lnTo>
                  <a:pt x="117" y="69"/>
                </a:lnTo>
                <a:lnTo>
                  <a:pt x="123" y="80"/>
                </a:lnTo>
                <a:lnTo>
                  <a:pt x="138" y="84"/>
                </a:lnTo>
                <a:lnTo>
                  <a:pt x="159" y="70"/>
                </a:lnTo>
                <a:lnTo>
                  <a:pt x="161" y="60"/>
                </a:lnTo>
                <a:lnTo>
                  <a:pt x="148" y="56"/>
                </a:lnTo>
                <a:lnTo>
                  <a:pt x="154" y="41"/>
                </a:lnTo>
                <a:lnTo>
                  <a:pt x="149" y="37"/>
                </a:lnTo>
                <a:lnTo>
                  <a:pt x="152" y="19"/>
                </a:lnTo>
                <a:lnTo>
                  <a:pt x="166" y="15"/>
                </a:lnTo>
                <a:lnTo>
                  <a:pt x="181" y="14"/>
                </a:lnTo>
                <a:lnTo>
                  <a:pt x="198" y="15"/>
                </a:lnTo>
                <a:lnTo>
                  <a:pt x="214" y="15"/>
                </a:lnTo>
                <a:lnTo>
                  <a:pt x="223" y="13"/>
                </a:lnTo>
                <a:lnTo>
                  <a:pt x="236" y="25"/>
                </a:lnTo>
                <a:lnTo>
                  <a:pt x="235" y="46"/>
                </a:lnTo>
                <a:lnTo>
                  <a:pt x="225" y="68"/>
                </a:lnTo>
                <a:lnTo>
                  <a:pt x="217" y="83"/>
                </a:lnTo>
                <a:lnTo>
                  <a:pt x="203" y="77"/>
                </a:lnTo>
                <a:lnTo>
                  <a:pt x="200" y="92"/>
                </a:lnTo>
                <a:lnTo>
                  <a:pt x="214" y="102"/>
                </a:lnTo>
                <a:lnTo>
                  <a:pt x="207" y="120"/>
                </a:lnTo>
                <a:lnTo>
                  <a:pt x="193" y="136"/>
                </a:lnTo>
                <a:lnTo>
                  <a:pt x="181" y="145"/>
                </a:lnTo>
                <a:lnTo>
                  <a:pt x="167" y="133"/>
                </a:lnTo>
                <a:lnTo>
                  <a:pt x="150" y="147"/>
                </a:lnTo>
                <a:lnTo>
                  <a:pt x="157" y="157"/>
                </a:lnTo>
                <a:lnTo>
                  <a:pt x="164" y="173"/>
                </a:lnTo>
                <a:lnTo>
                  <a:pt x="147" y="190"/>
                </a:lnTo>
                <a:lnTo>
                  <a:pt x="133" y="200"/>
                </a:lnTo>
                <a:lnTo>
                  <a:pt x="140" y="219"/>
                </a:lnTo>
                <a:lnTo>
                  <a:pt x="131" y="220"/>
                </a:lnTo>
                <a:lnTo>
                  <a:pt x="118" y="223"/>
                </a:lnTo>
                <a:lnTo>
                  <a:pt x="116" y="204"/>
                </a:lnTo>
                <a:lnTo>
                  <a:pt x="114" y="188"/>
                </a:lnTo>
                <a:lnTo>
                  <a:pt x="114" y="174"/>
                </a:lnTo>
                <a:lnTo>
                  <a:pt x="102" y="171"/>
                </a:lnTo>
                <a:lnTo>
                  <a:pt x="88" y="166"/>
                </a:lnTo>
                <a:lnTo>
                  <a:pt x="78" y="164"/>
                </a:lnTo>
                <a:lnTo>
                  <a:pt x="73" y="160"/>
                </a:lnTo>
                <a:lnTo>
                  <a:pt x="53" y="167"/>
                </a:lnTo>
                <a:lnTo>
                  <a:pt x="39" y="182"/>
                </a:lnTo>
                <a:lnTo>
                  <a:pt x="26" y="178"/>
                </a:lnTo>
                <a:lnTo>
                  <a:pt x="13" y="173"/>
                </a:lnTo>
                <a:lnTo>
                  <a:pt x="4" y="162"/>
                </a:lnTo>
                <a:lnTo>
                  <a:pt x="0" y="156"/>
                </a:lnTo>
                <a:close/>
              </a:path>
            </a:pathLst>
          </a:custGeom>
          <a:solidFill>
            <a:srgbClr val="92D050"/>
          </a:solidFill>
          <a:ln w="63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Freeform 15"/>
          <p:cNvSpPr>
            <a:spLocks noChangeAspect="1"/>
          </p:cNvSpPr>
          <p:nvPr/>
        </p:nvSpPr>
        <p:spPr bwMode="auto">
          <a:xfrm>
            <a:off x="4433888" y="3489325"/>
            <a:ext cx="933450" cy="876300"/>
          </a:xfrm>
          <a:custGeom>
            <a:avLst/>
            <a:gdLst>
              <a:gd name="T0" fmla="*/ 92589 w 494"/>
              <a:gd name="T1" fmla="*/ 175638 h 464"/>
              <a:gd name="T2" fmla="*/ 94479 w 494"/>
              <a:gd name="T3" fmla="*/ 92540 h 464"/>
              <a:gd name="T4" fmla="*/ 153056 w 494"/>
              <a:gd name="T5" fmla="*/ 101983 h 464"/>
              <a:gd name="T6" fmla="*/ 241866 w 494"/>
              <a:gd name="T7" fmla="*/ 60434 h 464"/>
              <a:gd name="T8" fmla="*/ 326897 w 494"/>
              <a:gd name="T9" fmla="*/ 7554 h 464"/>
              <a:gd name="T10" fmla="*/ 459167 w 494"/>
              <a:gd name="T11" fmla="*/ 24552 h 464"/>
              <a:gd name="T12" fmla="*/ 440271 w 494"/>
              <a:gd name="T13" fmla="*/ 67989 h 464"/>
              <a:gd name="T14" fmla="*/ 513965 w 494"/>
              <a:gd name="T15" fmla="*/ 69877 h 464"/>
              <a:gd name="T16" fmla="*/ 581990 w 494"/>
              <a:gd name="T17" fmla="*/ 58546 h 464"/>
              <a:gd name="T18" fmla="*/ 604665 w 494"/>
              <a:gd name="T19" fmla="*/ 73655 h 464"/>
              <a:gd name="T20" fmla="*/ 663242 w 494"/>
              <a:gd name="T21" fmla="*/ 83097 h 464"/>
              <a:gd name="T22" fmla="*/ 727487 w 494"/>
              <a:gd name="T23" fmla="*/ 83097 h 464"/>
              <a:gd name="T24" fmla="*/ 782285 w 494"/>
              <a:gd name="T25" fmla="*/ 79320 h 464"/>
              <a:gd name="T26" fmla="*/ 820076 w 494"/>
              <a:gd name="T27" fmla="*/ 73655 h 464"/>
              <a:gd name="T28" fmla="*/ 848420 w 494"/>
              <a:gd name="T29" fmla="*/ 103872 h 464"/>
              <a:gd name="T30" fmla="*/ 859758 w 494"/>
              <a:gd name="T31" fmla="*/ 141643 h 464"/>
              <a:gd name="T32" fmla="*/ 850310 w 494"/>
              <a:gd name="T33" fmla="*/ 177526 h 464"/>
              <a:gd name="T34" fmla="*/ 876764 w 494"/>
              <a:gd name="T35" fmla="*/ 222852 h 464"/>
              <a:gd name="T36" fmla="*/ 897549 w 494"/>
              <a:gd name="T37" fmla="*/ 287064 h 464"/>
              <a:gd name="T38" fmla="*/ 854089 w 494"/>
              <a:gd name="T39" fmla="*/ 362607 h 464"/>
              <a:gd name="T40" fmla="*/ 876764 w 494"/>
              <a:gd name="T41" fmla="*/ 398490 h 464"/>
              <a:gd name="T42" fmla="*/ 872985 w 494"/>
              <a:gd name="T43" fmla="*/ 462702 h 464"/>
              <a:gd name="T44" fmla="*/ 876764 w 494"/>
              <a:gd name="T45" fmla="*/ 509916 h 464"/>
              <a:gd name="T46" fmla="*/ 895659 w 494"/>
              <a:gd name="T47" fmla="*/ 551465 h 464"/>
              <a:gd name="T48" fmla="*/ 912666 w 494"/>
              <a:gd name="T49" fmla="*/ 579793 h 464"/>
              <a:gd name="T50" fmla="*/ 929672 w 494"/>
              <a:gd name="T51" fmla="*/ 662891 h 464"/>
              <a:gd name="T52" fmla="*/ 857868 w 494"/>
              <a:gd name="T53" fmla="*/ 713882 h 464"/>
              <a:gd name="T54" fmla="*/ 804960 w 494"/>
              <a:gd name="T55" fmla="*/ 776205 h 464"/>
              <a:gd name="T56" fmla="*/ 797401 w 494"/>
              <a:gd name="T57" fmla="*/ 853637 h 464"/>
              <a:gd name="T58" fmla="*/ 759610 w 494"/>
              <a:gd name="T59" fmla="*/ 857414 h 464"/>
              <a:gd name="T60" fmla="*/ 714260 w 494"/>
              <a:gd name="T61" fmla="*/ 840417 h 464"/>
              <a:gd name="T62" fmla="*/ 646235 w 494"/>
              <a:gd name="T63" fmla="*/ 830974 h 464"/>
              <a:gd name="T64" fmla="*/ 604665 w 494"/>
              <a:gd name="T65" fmla="*/ 847971 h 464"/>
              <a:gd name="T66" fmla="*/ 549867 w 494"/>
              <a:gd name="T67" fmla="*/ 863080 h 464"/>
              <a:gd name="T68" fmla="*/ 525302 w 494"/>
              <a:gd name="T69" fmla="*/ 821531 h 464"/>
              <a:gd name="T70" fmla="*/ 459167 w 494"/>
              <a:gd name="T71" fmla="*/ 849860 h 464"/>
              <a:gd name="T72" fmla="*/ 438382 w 494"/>
              <a:gd name="T73" fmla="*/ 785648 h 464"/>
              <a:gd name="T74" fmla="*/ 404369 w 494"/>
              <a:gd name="T75" fmla="*/ 749765 h 464"/>
              <a:gd name="T76" fmla="*/ 336345 w 494"/>
              <a:gd name="T77" fmla="*/ 753542 h 464"/>
              <a:gd name="T78" fmla="*/ 334455 w 494"/>
              <a:gd name="T79" fmla="*/ 708217 h 464"/>
              <a:gd name="T80" fmla="*/ 287216 w 494"/>
              <a:gd name="T81" fmla="*/ 679888 h 464"/>
              <a:gd name="T82" fmla="*/ 251314 w 494"/>
              <a:gd name="T83" fmla="*/ 687442 h 464"/>
              <a:gd name="T84" fmla="*/ 228639 w 494"/>
              <a:gd name="T85" fmla="*/ 706328 h 464"/>
              <a:gd name="T86" fmla="*/ 183289 w 494"/>
              <a:gd name="T87" fmla="*/ 681777 h 464"/>
              <a:gd name="T88" fmla="*/ 219191 w 494"/>
              <a:gd name="T89" fmla="*/ 625119 h 464"/>
              <a:gd name="T90" fmla="*/ 171952 w 494"/>
              <a:gd name="T91" fmla="*/ 630785 h 464"/>
              <a:gd name="T92" fmla="*/ 128491 w 494"/>
              <a:gd name="T93" fmla="*/ 615676 h 464"/>
              <a:gd name="T94" fmla="*/ 73694 w 494"/>
              <a:gd name="T95" fmla="*/ 598679 h 464"/>
              <a:gd name="T96" fmla="*/ 66135 w 494"/>
              <a:gd name="T97" fmla="*/ 549576 h 464"/>
              <a:gd name="T98" fmla="*/ 41571 w 494"/>
              <a:gd name="T99" fmla="*/ 468367 h 464"/>
              <a:gd name="T100" fmla="*/ 47239 w 494"/>
              <a:gd name="T101" fmla="*/ 419264 h 464"/>
              <a:gd name="T102" fmla="*/ 9448 w 494"/>
              <a:gd name="T103" fmla="*/ 332390 h 464"/>
              <a:gd name="T104" fmla="*/ 5669 w 494"/>
              <a:gd name="T105" fmla="*/ 256847 h 464"/>
              <a:gd name="T106" fmla="*/ 51019 w 494"/>
              <a:gd name="T107" fmla="*/ 181303 h 464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494"/>
              <a:gd name="T163" fmla="*/ 0 h 464"/>
              <a:gd name="T164" fmla="*/ 494 w 494"/>
              <a:gd name="T165" fmla="*/ 464 h 464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494" h="464">
                <a:moveTo>
                  <a:pt x="35" y="98"/>
                </a:moveTo>
                <a:lnTo>
                  <a:pt x="49" y="93"/>
                </a:lnTo>
                <a:lnTo>
                  <a:pt x="46" y="68"/>
                </a:lnTo>
                <a:lnTo>
                  <a:pt x="50" y="49"/>
                </a:lnTo>
                <a:lnTo>
                  <a:pt x="67" y="49"/>
                </a:lnTo>
                <a:lnTo>
                  <a:pt x="81" y="54"/>
                </a:lnTo>
                <a:lnTo>
                  <a:pt x="101" y="47"/>
                </a:lnTo>
                <a:lnTo>
                  <a:pt x="128" y="32"/>
                </a:lnTo>
                <a:lnTo>
                  <a:pt x="148" y="19"/>
                </a:lnTo>
                <a:lnTo>
                  <a:pt x="173" y="4"/>
                </a:lnTo>
                <a:lnTo>
                  <a:pt x="234" y="0"/>
                </a:lnTo>
                <a:lnTo>
                  <a:pt x="243" y="13"/>
                </a:lnTo>
                <a:lnTo>
                  <a:pt x="225" y="23"/>
                </a:lnTo>
                <a:lnTo>
                  <a:pt x="233" y="36"/>
                </a:lnTo>
                <a:lnTo>
                  <a:pt x="255" y="44"/>
                </a:lnTo>
                <a:lnTo>
                  <a:pt x="272" y="37"/>
                </a:lnTo>
                <a:lnTo>
                  <a:pt x="293" y="27"/>
                </a:lnTo>
                <a:lnTo>
                  <a:pt x="308" y="31"/>
                </a:lnTo>
                <a:lnTo>
                  <a:pt x="310" y="37"/>
                </a:lnTo>
                <a:lnTo>
                  <a:pt x="320" y="39"/>
                </a:lnTo>
                <a:lnTo>
                  <a:pt x="340" y="45"/>
                </a:lnTo>
                <a:lnTo>
                  <a:pt x="351" y="44"/>
                </a:lnTo>
                <a:lnTo>
                  <a:pt x="363" y="44"/>
                </a:lnTo>
                <a:lnTo>
                  <a:pt x="385" y="44"/>
                </a:lnTo>
                <a:lnTo>
                  <a:pt x="394" y="40"/>
                </a:lnTo>
                <a:lnTo>
                  <a:pt x="414" y="42"/>
                </a:lnTo>
                <a:lnTo>
                  <a:pt x="426" y="39"/>
                </a:lnTo>
                <a:lnTo>
                  <a:pt x="434" y="39"/>
                </a:lnTo>
                <a:lnTo>
                  <a:pt x="440" y="49"/>
                </a:lnTo>
                <a:lnTo>
                  <a:pt x="449" y="55"/>
                </a:lnTo>
                <a:lnTo>
                  <a:pt x="457" y="68"/>
                </a:lnTo>
                <a:lnTo>
                  <a:pt x="455" y="75"/>
                </a:lnTo>
                <a:lnTo>
                  <a:pt x="450" y="79"/>
                </a:lnTo>
                <a:lnTo>
                  <a:pt x="450" y="94"/>
                </a:lnTo>
                <a:lnTo>
                  <a:pt x="456" y="105"/>
                </a:lnTo>
                <a:lnTo>
                  <a:pt x="464" y="118"/>
                </a:lnTo>
                <a:lnTo>
                  <a:pt x="469" y="137"/>
                </a:lnTo>
                <a:lnTo>
                  <a:pt x="475" y="152"/>
                </a:lnTo>
                <a:lnTo>
                  <a:pt x="462" y="168"/>
                </a:lnTo>
                <a:lnTo>
                  <a:pt x="452" y="192"/>
                </a:lnTo>
                <a:lnTo>
                  <a:pt x="440" y="214"/>
                </a:lnTo>
                <a:lnTo>
                  <a:pt x="464" y="211"/>
                </a:lnTo>
                <a:lnTo>
                  <a:pt x="462" y="231"/>
                </a:lnTo>
                <a:lnTo>
                  <a:pt x="462" y="245"/>
                </a:lnTo>
                <a:lnTo>
                  <a:pt x="454" y="268"/>
                </a:lnTo>
                <a:lnTo>
                  <a:pt x="464" y="270"/>
                </a:lnTo>
                <a:lnTo>
                  <a:pt x="470" y="283"/>
                </a:lnTo>
                <a:lnTo>
                  <a:pt x="474" y="292"/>
                </a:lnTo>
                <a:lnTo>
                  <a:pt x="479" y="306"/>
                </a:lnTo>
                <a:lnTo>
                  <a:pt x="483" y="307"/>
                </a:lnTo>
                <a:lnTo>
                  <a:pt x="494" y="329"/>
                </a:lnTo>
                <a:lnTo>
                  <a:pt x="492" y="351"/>
                </a:lnTo>
                <a:lnTo>
                  <a:pt x="480" y="358"/>
                </a:lnTo>
                <a:lnTo>
                  <a:pt x="454" y="378"/>
                </a:lnTo>
                <a:lnTo>
                  <a:pt x="433" y="392"/>
                </a:lnTo>
                <a:lnTo>
                  <a:pt x="426" y="411"/>
                </a:lnTo>
                <a:lnTo>
                  <a:pt x="426" y="434"/>
                </a:lnTo>
                <a:lnTo>
                  <a:pt x="422" y="452"/>
                </a:lnTo>
                <a:lnTo>
                  <a:pt x="415" y="464"/>
                </a:lnTo>
                <a:lnTo>
                  <a:pt x="402" y="454"/>
                </a:lnTo>
                <a:lnTo>
                  <a:pt x="393" y="447"/>
                </a:lnTo>
                <a:lnTo>
                  <a:pt x="378" y="445"/>
                </a:lnTo>
                <a:lnTo>
                  <a:pt x="357" y="440"/>
                </a:lnTo>
                <a:lnTo>
                  <a:pt x="342" y="440"/>
                </a:lnTo>
                <a:lnTo>
                  <a:pt x="333" y="454"/>
                </a:lnTo>
                <a:lnTo>
                  <a:pt x="320" y="449"/>
                </a:lnTo>
                <a:lnTo>
                  <a:pt x="310" y="444"/>
                </a:lnTo>
                <a:lnTo>
                  <a:pt x="291" y="457"/>
                </a:lnTo>
                <a:lnTo>
                  <a:pt x="287" y="447"/>
                </a:lnTo>
                <a:lnTo>
                  <a:pt x="278" y="435"/>
                </a:lnTo>
                <a:lnTo>
                  <a:pt x="267" y="427"/>
                </a:lnTo>
                <a:lnTo>
                  <a:pt x="243" y="450"/>
                </a:lnTo>
                <a:lnTo>
                  <a:pt x="231" y="432"/>
                </a:lnTo>
                <a:lnTo>
                  <a:pt x="232" y="416"/>
                </a:lnTo>
                <a:lnTo>
                  <a:pt x="222" y="406"/>
                </a:lnTo>
                <a:lnTo>
                  <a:pt x="214" y="397"/>
                </a:lnTo>
                <a:lnTo>
                  <a:pt x="193" y="391"/>
                </a:lnTo>
                <a:lnTo>
                  <a:pt x="178" y="399"/>
                </a:lnTo>
                <a:lnTo>
                  <a:pt x="178" y="387"/>
                </a:lnTo>
                <a:lnTo>
                  <a:pt x="177" y="375"/>
                </a:lnTo>
                <a:lnTo>
                  <a:pt x="164" y="366"/>
                </a:lnTo>
                <a:lnTo>
                  <a:pt x="152" y="360"/>
                </a:lnTo>
                <a:lnTo>
                  <a:pt x="144" y="354"/>
                </a:lnTo>
                <a:lnTo>
                  <a:pt x="133" y="364"/>
                </a:lnTo>
                <a:lnTo>
                  <a:pt x="129" y="375"/>
                </a:lnTo>
                <a:lnTo>
                  <a:pt x="121" y="374"/>
                </a:lnTo>
                <a:lnTo>
                  <a:pt x="104" y="368"/>
                </a:lnTo>
                <a:lnTo>
                  <a:pt x="97" y="361"/>
                </a:lnTo>
                <a:lnTo>
                  <a:pt x="104" y="350"/>
                </a:lnTo>
                <a:lnTo>
                  <a:pt x="116" y="331"/>
                </a:lnTo>
                <a:lnTo>
                  <a:pt x="97" y="329"/>
                </a:lnTo>
                <a:lnTo>
                  <a:pt x="91" y="334"/>
                </a:lnTo>
                <a:lnTo>
                  <a:pt x="79" y="337"/>
                </a:lnTo>
                <a:lnTo>
                  <a:pt x="68" y="326"/>
                </a:lnTo>
                <a:lnTo>
                  <a:pt x="52" y="325"/>
                </a:lnTo>
                <a:lnTo>
                  <a:pt x="39" y="317"/>
                </a:lnTo>
                <a:lnTo>
                  <a:pt x="32" y="308"/>
                </a:lnTo>
                <a:lnTo>
                  <a:pt x="35" y="291"/>
                </a:lnTo>
                <a:lnTo>
                  <a:pt x="27" y="272"/>
                </a:lnTo>
                <a:lnTo>
                  <a:pt x="22" y="248"/>
                </a:lnTo>
                <a:lnTo>
                  <a:pt x="18" y="232"/>
                </a:lnTo>
                <a:lnTo>
                  <a:pt x="25" y="222"/>
                </a:lnTo>
                <a:lnTo>
                  <a:pt x="15" y="198"/>
                </a:lnTo>
                <a:lnTo>
                  <a:pt x="5" y="176"/>
                </a:lnTo>
                <a:lnTo>
                  <a:pt x="0" y="153"/>
                </a:lnTo>
                <a:lnTo>
                  <a:pt x="3" y="136"/>
                </a:lnTo>
                <a:lnTo>
                  <a:pt x="12" y="116"/>
                </a:lnTo>
                <a:lnTo>
                  <a:pt x="27" y="96"/>
                </a:lnTo>
                <a:lnTo>
                  <a:pt x="35" y="98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 w="63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Freeform 14"/>
          <p:cNvSpPr>
            <a:spLocks noChangeAspect="1"/>
          </p:cNvSpPr>
          <p:nvPr/>
        </p:nvSpPr>
        <p:spPr bwMode="auto">
          <a:xfrm>
            <a:off x="1565275" y="4916488"/>
            <a:ext cx="511175" cy="773112"/>
          </a:xfrm>
          <a:custGeom>
            <a:avLst/>
            <a:gdLst>
              <a:gd name="T0" fmla="*/ 239554 w 271"/>
              <a:gd name="T1" fmla="*/ 756141 h 410"/>
              <a:gd name="T2" fmla="*/ 171649 w 271"/>
              <a:gd name="T3" fmla="*/ 759913 h 410"/>
              <a:gd name="T4" fmla="*/ 107516 w 271"/>
              <a:gd name="T5" fmla="*/ 769341 h 410"/>
              <a:gd name="T6" fmla="*/ 82995 w 271"/>
              <a:gd name="T7" fmla="*/ 773112 h 410"/>
              <a:gd name="T8" fmla="*/ 39611 w 271"/>
              <a:gd name="T9" fmla="*/ 744827 h 410"/>
              <a:gd name="T10" fmla="*/ 0 w 271"/>
              <a:gd name="T11" fmla="*/ 725971 h 410"/>
              <a:gd name="T12" fmla="*/ 30180 w 271"/>
              <a:gd name="T13" fmla="*/ 659974 h 410"/>
              <a:gd name="T14" fmla="*/ 47156 w 271"/>
              <a:gd name="T15" fmla="*/ 605290 h 410"/>
              <a:gd name="T16" fmla="*/ 67905 w 271"/>
              <a:gd name="T17" fmla="*/ 522322 h 410"/>
              <a:gd name="T18" fmla="*/ 39611 w 271"/>
              <a:gd name="T19" fmla="*/ 507237 h 410"/>
              <a:gd name="T20" fmla="*/ 35839 w 271"/>
              <a:gd name="T21" fmla="*/ 486495 h 410"/>
              <a:gd name="T22" fmla="*/ 52815 w 271"/>
              <a:gd name="T23" fmla="*/ 473295 h 410"/>
              <a:gd name="T24" fmla="*/ 47156 w 271"/>
              <a:gd name="T25" fmla="*/ 456325 h 410"/>
              <a:gd name="T26" fmla="*/ 18863 w 271"/>
              <a:gd name="T27" fmla="*/ 450668 h 410"/>
              <a:gd name="T28" fmla="*/ 32066 w 271"/>
              <a:gd name="T29" fmla="*/ 414841 h 410"/>
              <a:gd name="T30" fmla="*/ 75450 w 271"/>
              <a:gd name="T31" fmla="*/ 346958 h 410"/>
              <a:gd name="T32" fmla="*/ 130152 w 271"/>
              <a:gd name="T33" fmla="*/ 296045 h 410"/>
              <a:gd name="T34" fmla="*/ 190512 w 271"/>
              <a:gd name="T35" fmla="*/ 235705 h 410"/>
              <a:gd name="T36" fmla="*/ 211260 w 271"/>
              <a:gd name="T37" fmla="*/ 116910 h 410"/>
              <a:gd name="T38" fmla="*/ 226351 w 271"/>
              <a:gd name="T39" fmla="*/ 33942 h 410"/>
              <a:gd name="T40" fmla="*/ 230123 w 271"/>
              <a:gd name="T41" fmla="*/ 0 h 410"/>
              <a:gd name="T42" fmla="*/ 271621 w 271"/>
              <a:gd name="T43" fmla="*/ 16971 h 410"/>
              <a:gd name="T44" fmla="*/ 303687 w 271"/>
              <a:gd name="T45" fmla="*/ 26399 h 410"/>
              <a:gd name="T46" fmla="*/ 320663 w 271"/>
              <a:gd name="T47" fmla="*/ 54684 h 410"/>
              <a:gd name="T48" fmla="*/ 354616 w 271"/>
              <a:gd name="T49" fmla="*/ 60340 h 410"/>
              <a:gd name="T50" fmla="*/ 375365 w 271"/>
              <a:gd name="T51" fmla="*/ 65997 h 410"/>
              <a:gd name="T52" fmla="*/ 381023 w 271"/>
              <a:gd name="T53" fmla="*/ 92396 h 410"/>
              <a:gd name="T54" fmla="*/ 379137 w 271"/>
              <a:gd name="T55" fmla="*/ 124452 h 410"/>
              <a:gd name="T56" fmla="*/ 388568 w 271"/>
              <a:gd name="T57" fmla="*/ 116910 h 410"/>
              <a:gd name="T58" fmla="*/ 443270 w 271"/>
              <a:gd name="T59" fmla="*/ 111253 h 410"/>
              <a:gd name="T60" fmla="*/ 480995 w 271"/>
              <a:gd name="T61" fmla="*/ 118795 h 410"/>
              <a:gd name="T62" fmla="*/ 501744 w 271"/>
              <a:gd name="T63" fmla="*/ 147080 h 410"/>
              <a:gd name="T64" fmla="*/ 501744 w 271"/>
              <a:gd name="T65" fmla="*/ 167822 h 410"/>
              <a:gd name="T66" fmla="*/ 511175 w 271"/>
              <a:gd name="T67" fmla="*/ 188564 h 410"/>
              <a:gd name="T68" fmla="*/ 507402 w 271"/>
              <a:gd name="T69" fmla="*/ 222505 h 410"/>
              <a:gd name="T70" fmla="*/ 488540 w 271"/>
              <a:gd name="T71" fmla="*/ 256447 h 410"/>
              <a:gd name="T72" fmla="*/ 456474 w 271"/>
              <a:gd name="T73" fmla="*/ 256447 h 410"/>
              <a:gd name="T74" fmla="*/ 418748 w 271"/>
              <a:gd name="T75" fmla="*/ 314902 h 410"/>
              <a:gd name="T76" fmla="*/ 403658 w 271"/>
              <a:gd name="T77" fmla="*/ 339415 h 410"/>
              <a:gd name="T78" fmla="*/ 386682 w 271"/>
              <a:gd name="T79" fmla="*/ 369585 h 410"/>
              <a:gd name="T80" fmla="*/ 364047 w 271"/>
              <a:gd name="T81" fmla="*/ 405412 h 410"/>
              <a:gd name="T82" fmla="*/ 326322 w 271"/>
              <a:gd name="T83" fmla="*/ 412955 h 410"/>
              <a:gd name="T84" fmla="*/ 305573 w 271"/>
              <a:gd name="T85" fmla="*/ 424269 h 410"/>
              <a:gd name="T86" fmla="*/ 318777 w 271"/>
              <a:gd name="T87" fmla="*/ 443125 h 410"/>
              <a:gd name="T88" fmla="*/ 337640 w 271"/>
              <a:gd name="T89" fmla="*/ 471410 h 410"/>
              <a:gd name="T90" fmla="*/ 318777 w 271"/>
              <a:gd name="T91" fmla="*/ 490266 h 410"/>
              <a:gd name="T92" fmla="*/ 298028 w 271"/>
              <a:gd name="T93" fmla="*/ 524208 h 410"/>
              <a:gd name="T94" fmla="*/ 275393 w 271"/>
              <a:gd name="T95" fmla="*/ 573234 h 410"/>
              <a:gd name="T96" fmla="*/ 258417 w 271"/>
              <a:gd name="T97" fmla="*/ 607176 h 410"/>
              <a:gd name="T98" fmla="*/ 286711 w 271"/>
              <a:gd name="T99" fmla="*/ 629803 h 410"/>
              <a:gd name="T100" fmla="*/ 252758 w 271"/>
              <a:gd name="T101" fmla="*/ 652431 h 410"/>
              <a:gd name="T102" fmla="*/ 222578 w 271"/>
              <a:gd name="T103" fmla="*/ 690144 h 410"/>
              <a:gd name="T104" fmla="*/ 205602 w 271"/>
              <a:gd name="T105" fmla="*/ 739171 h 410"/>
              <a:gd name="T106" fmla="*/ 239554 w 271"/>
              <a:gd name="T107" fmla="*/ 756141 h 410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271"/>
              <a:gd name="T163" fmla="*/ 0 h 410"/>
              <a:gd name="T164" fmla="*/ 271 w 271"/>
              <a:gd name="T165" fmla="*/ 410 h 410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271" h="410">
                <a:moveTo>
                  <a:pt x="127" y="401"/>
                </a:moveTo>
                <a:lnTo>
                  <a:pt x="91" y="403"/>
                </a:lnTo>
                <a:lnTo>
                  <a:pt x="57" y="408"/>
                </a:lnTo>
                <a:lnTo>
                  <a:pt x="44" y="410"/>
                </a:lnTo>
                <a:lnTo>
                  <a:pt x="21" y="395"/>
                </a:lnTo>
                <a:lnTo>
                  <a:pt x="0" y="385"/>
                </a:lnTo>
                <a:lnTo>
                  <a:pt x="16" y="350"/>
                </a:lnTo>
                <a:lnTo>
                  <a:pt x="25" y="321"/>
                </a:lnTo>
                <a:lnTo>
                  <a:pt x="36" y="277"/>
                </a:lnTo>
                <a:lnTo>
                  <a:pt x="21" y="269"/>
                </a:lnTo>
                <a:lnTo>
                  <a:pt x="19" y="258"/>
                </a:lnTo>
                <a:lnTo>
                  <a:pt x="28" y="251"/>
                </a:lnTo>
                <a:lnTo>
                  <a:pt x="25" y="242"/>
                </a:lnTo>
                <a:lnTo>
                  <a:pt x="10" y="239"/>
                </a:lnTo>
                <a:lnTo>
                  <a:pt x="17" y="220"/>
                </a:lnTo>
                <a:lnTo>
                  <a:pt x="40" y="184"/>
                </a:lnTo>
                <a:lnTo>
                  <a:pt x="69" y="157"/>
                </a:lnTo>
                <a:lnTo>
                  <a:pt x="101" y="125"/>
                </a:lnTo>
                <a:lnTo>
                  <a:pt x="112" y="62"/>
                </a:lnTo>
                <a:lnTo>
                  <a:pt x="120" y="18"/>
                </a:lnTo>
                <a:lnTo>
                  <a:pt x="122" y="0"/>
                </a:lnTo>
                <a:lnTo>
                  <a:pt x="144" y="9"/>
                </a:lnTo>
                <a:lnTo>
                  <a:pt x="161" y="14"/>
                </a:lnTo>
                <a:lnTo>
                  <a:pt x="170" y="29"/>
                </a:lnTo>
                <a:lnTo>
                  <a:pt x="188" y="32"/>
                </a:lnTo>
                <a:lnTo>
                  <a:pt x="199" y="35"/>
                </a:lnTo>
                <a:lnTo>
                  <a:pt x="202" y="49"/>
                </a:lnTo>
                <a:lnTo>
                  <a:pt x="201" y="66"/>
                </a:lnTo>
                <a:lnTo>
                  <a:pt x="206" y="62"/>
                </a:lnTo>
                <a:lnTo>
                  <a:pt x="235" y="59"/>
                </a:lnTo>
                <a:lnTo>
                  <a:pt x="255" y="63"/>
                </a:lnTo>
                <a:lnTo>
                  <a:pt x="266" y="78"/>
                </a:lnTo>
                <a:lnTo>
                  <a:pt x="266" y="89"/>
                </a:lnTo>
                <a:lnTo>
                  <a:pt x="271" y="100"/>
                </a:lnTo>
                <a:lnTo>
                  <a:pt x="269" y="118"/>
                </a:lnTo>
                <a:lnTo>
                  <a:pt x="259" y="136"/>
                </a:lnTo>
                <a:lnTo>
                  <a:pt x="242" y="136"/>
                </a:lnTo>
                <a:lnTo>
                  <a:pt x="222" y="167"/>
                </a:lnTo>
                <a:lnTo>
                  <a:pt x="214" y="180"/>
                </a:lnTo>
                <a:lnTo>
                  <a:pt x="205" y="196"/>
                </a:lnTo>
                <a:lnTo>
                  <a:pt x="193" y="215"/>
                </a:lnTo>
                <a:lnTo>
                  <a:pt x="173" y="219"/>
                </a:lnTo>
                <a:lnTo>
                  <a:pt x="162" y="225"/>
                </a:lnTo>
                <a:lnTo>
                  <a:pt x="169" y="235"/>
                </a:lnTo>
                <a:lnTo>
                  <a:pt x="179" y="250"/>
                </a:lnTo>
                <a:lnTo>
                  <a:pt x="169" y="260"/>
                </a:lnTo>
                <a:lnTo>
                  <a:pt x="158" y="278"/>
                </a:lnTo>
                <a:lnTo>
                  <a:pt x="146" y="304"/>
                </a:lnTo>
                <a:lnTo>
                  <a:pt x="137" y="322"/>
                </a:lnTo>
                <a:lnTo>
                  <a:pt x="152" y="334"/>
                </a:lnTo>
                <a:lnTo>
                  <a:pt x="134" y="346"/>
                </a:lnTo>
                <a:lnTo>
                  <a:pt x="118" y="366"/>
                </a:lnTo>
                <a:lnTo>
                  <a:pt x="109" y="392"/>
                </a:lnTo>
                <a:lnTo>
                  <a:pt x="127" y="401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 w="63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Freeform 13"/>
          <p:cNvSpPr>
            <a:spLocks noChangeAspect="1"/>
          </p:cNvSpPr>
          <p:nvPr/>
        </p:nvSpPr>
        <p:spPr bwMode="auto">
          <a:xfrm>
            <a:off x="4995863" y="4492625"/>
            <a:ext cx="971550" cy="704850"/>
          </a:xfrm>
          <a:custGeom>
            <a:avLst/>
            <a:gdLst>
              <a:gd name="T0" fmla="*/ 971551 w 515"/>
              <a:gd name="T1" fmla="*/ 431580 h 374"/>
              <a:gd name="T2" fmla="*/ 907410 w 515"/>
              <a:gd name="T3" fmla="*/ 508850 h 374"/>
              <a:gd name="T4" fmla="*/ 864020 w 515"/>
              <a:gd name="T5" fmla="*/ 657735 h 374"/>
              <a:gd name="T6" fmla="*/ 796106 w 515"/>
              <a:gd name="T7" fmla="*/ 633235 h 374"/>
              <a:gd name="T8" fmla="*/ 750830 w 515"/>
              <a:gd name="T9" fmla="*/ 597427 h 374"/>
              <a:gd name="T10" fmla="*/ 711213 w 515"/>
              <a:gd name="T11" fmla="*/ 597427 h 374"/>
              <a:gd name="T12" fmla="*/ 662164 w 515"/>
              <a:gd name="T13" fmla="*/ 593658 h 374"/>
              <a:gd name="T14" fmla="*/ 624434 w 515"/>
              <a:gd name="T15" fmla="*/ 629466 h 374"/>
              <a:gd name="T16" fmla="*/ 575385 w 515"/>
              <a:gd name="T17" fmla="*/ 676582 h 374"/>
              <a:gd name="T18" fmla="*/ 509357 w 515"/>
              <a:gd name="T19" fmla="*/ 689774 h 374"/>
              <a:gd name="T20" fmla="*/ 432010 w 515"/>
              <a:gd name="T21" fmla="*/ 689774 h 374"/>
              <a:gd name="T22" fmla="*/ 381074 w 515"/>
              <a:gd name="T23" fmla="*/ 704851 h 374"/>
              <a:gd name="T24" fmla="*/ 330139 w 515"/>
              <a:gd name="T25" fmla="*/ 684120 h 374"/>
              <a:gd name="T26" fmla="*/ 271657 w 515"/>
              <a:gd name="T27" fmla="*/ 680351 h 374"/>
              <a:gd name="T28" fmla="*/ 281089 w 515"/>
              <a:gd name="T29" fmla="*/ 633235 h 374"/>
              <a:gd name="T30" fmla="*/ 250905 w 515"/>
              <a:gd name="T31" fmla="*/ 597427 h 374"/>
              <a:gd name="T32" fmla="*/ 228267 w 515"/>
              <a:gd name="T33" fmla="*/ 593658 h 374"/>
              <a:gd name="T34" fmla="*/ 220721 w 515"/>
              <a:gd name="T35" fmla="*/ 559735 h 374"/>
              <a:gd name="T36" fmla="*/ 215062 w 515"/>
              <a:gd name="T37" fmla="*/ 525811 h 374"/>
              <a:gd name="T38" fmla="*/ 173559 w 515"/>
              <a:gd name="T39" fmla="*/ 554081 h 374"/>
              <a:gd name="T40" fmla="*/ 122623 w 515"/>
              <a:gd name="T41" fmla="*/ 535235 h 374"/>
              <a:gd name="T42" fmla="*/ 83006 w 515"/>
              <a:gd name="T43" fmla="*/ 537119 h 374"/>
              <a:gd name="T44" fmla="*/ 90552 w 515"/>
              <a:gd name="T45" fmla="*/ 503196 h 374"/>
              <a:gd name="T46" fmla="*/ 90552 w 515"/>
              <a:gd name="T47" fmla="*/ 441003 h 374"/>
              <a:gd name="T48" fmla="*/ 41503 w 515"/>
              <a:gd name="T49" fmla="*/ 399541 h 374"/>
              <a:gd name="T50" fmla="*/ 9433 w 515"/>
              <a:gd name="T51" fmla="*/ 352426 h 374"/>
              <a:gd name="T52" fmla="*/ 1887 w 515"/>
              <a:gd name="T53" fmla="*/ 331695 h 374"/>
              <a:gd name="T54" fmla="*/ 22638 w 515"/>
              <a:gd name="T55" fmla="*/ 312848 h 374"/>
              <a:gd name="T56" fmla="*/ 73574 w 515"/>
              <a:gd name="T57" fmla="*/ 269502 h 374"/>
              <a:gd name="T58" fmla="*/ 116963 w 515"/>
              <a:gd name="T59" fmla="*/ 186578 h 374"/>
              <a:gd name="T60" fmla="*/ 186764 w 515"/>
              <a:gd name="T61" fmla="*/ 92347 h 374"/>
              <a:gd name="T62" fmla="*/ 232040 w 515"/>
              <a:gd name="T63" fmla="*/ 50885 h 374"/>
              <a:gd name="T64" fmla="*/ 322593 w 515"/>
              <a:gd name="T65" fmla="*/ 32039 h 374"/>
              <a:gd name="T66" fmla="*/ 413145 w 515"/>
              <a:gd name="T67" fmla="*/ 52770 h 374"/>
              <a:gd name="T68" fmla="*/ 456535 w 515"/>
              <a:gd name="T69" fmla="*/ 90462 h 374"/>
              <a:gd name="T70" fmla="*/ 515016 w 515"/>
              <a:gd name="T71" fmla="*/ 37693 h 374"/>
              <a:gd name="T72" fmla="*/ 558406 w 515"/>
              <a:gd name="T73" fmla="*/ 62193 h 374"/>
              <a:gd name="T74" fmla="*/ 586704 w 515"/>
              <a:gd name="T75" fmla="*/ 0 h 374"/>
              <a:gd name="T76" fmla="*/ 658391 w 515"/>
              <a:gd name="T77" fmla="*/ 30154 h 374"/>
              <a:gd name="T78" fmla="*/ 728192 w 515"/>
              <a:gd name="T79" fmla="*/ 99885 h 374"/>
              <a:gd name="T80" fmla="*/ 782900 w 515"/>
              <a:gd name="T81" fmla="*/ 190347 h 374"/>
              <a:gd name="T82" fmla="*/ 782900 w 515"/>
              <a:gd name="T83" fmla="*/ 273271 h 374"/>
              <a:gd name="T84" fmla="*/ 794219 w 515"/>
              <a:gd name="T85" fmla="*/ 384464 h 374"/>
              <a:gd name="T86" fmla="*/ 835722 w 515"/>
              <a:gd name="T87" fmla="*/ 420272 h 374"/>
              <a:gd name="T88" fmla="*/ 909296 w 515"/>
              <a:gd name="T89" fmla="*/ 378810 h 374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515"/>
              <a:gd name="T136" fmla="*/ 0 h 374"/>
              <a:gd name="T137" fmla="*/ 515 w 515"/>
              <a:gd name="T138" fmla="*/ 374 h 374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515" h="374">
                <a:moveTo>
                  <a:pt x="494" y="207"/>
                </a:moveTo>
                <a:lnTo>
                  <a:pt x="515" y="229"/>
                </a:lnTo>
                <a:lnTo>
                  <a:pt x="495" y="262"/>
                </a:lnTo>
                <a:lnTo>
                  <a:pt x="481" y="270"/>
                </a:lnTo>
                <a:lnTo>
                  <a:pt x="468" y="263"/>
                </a:lnTo>
                <a:lnTo>
                  <a:pt x="458" y="349"/>
                </a:lnTo>
                <a:lnTo>
                  <a:pt x="435" y="341"/>
                </a:lnTo>
                <a:lnTo>
                  <a:pt x="422" y="336"/>
                </a:lnTo>
                <a:lnTo>
                  <a:pt x="410" y="329"/>
                </a:lnTo>
                <a:lnTo>
                  <a:pt x="398" y="317"/>
                </a:lnTo>
                <a:lnTo>
                  <a:pt x="391" y="318"/>
                </a:lnTo>
                <a:lnTo>
                  <a:pt x="377" y="317"/>
                </a:lnTo>
                <a:lnTo>
                  <a:pt x="366" y="318"/>
                </a:lnTo>
                <a:lnTo>
                  <a:pt x="351" y="315"/>
                </a:lnTo>
                <a:lnTo>
                  <a:pt x="344" y="321"/>
                </a:lnTo>
                <a:lnTo>
                  <a:pt x="331" y="334"/>
                </a:lnTo>
                <a:lnTo>
                  <a:pt x="315" y="350"/>
                </a:lnTo>
                <a:lnTo>
                  <a:pt x="305" y="359"/>
                </a:lnTo>
                <a:lnTo>
                  <a:pt x="286" y="367"/>
                </a:lnTo>
                <a:lnTo>
                  <a:pt x="270" y="366"/>
                </a:lnTo>
                <a:lnTo>
                  <a:pt x="250" y="366"/>
                </a:lnTo>
                <a:lnTo>
                  <a:pt x="229" y="366"/>
                </a:lnTo>
                <a:lnTo>
                  <a:pt x="211" y="368"/>
                </a:lnTo>
                <a:lnTo>
                  <a:pt x="202" y="374"/>
                </a:lnTo>
                <a:lnTo>
                  <a:pt x="189" y="366"/>
                </a:lnTo>
                <a:lnTo>
                  <a:pt x="175" y="363"/>
                </a:lnTo>
                <a:lnTo>
                  <a:pt x="157" y="361"/>
                </a:lnTo>
                <a:lnTo>
                  <a:pt x="144" y="361"/>
                </a:lnTo>
                <a:lnTo>
                  <a:pt x="140" y="354"/>
                </a:lnTo>
                <a:lnTo>
                  <a:pt x="149" y="336"/>
                </a:lnTo>
                <a:lnTo>
                  <a:pt x="145" y="323"/>
                </a:lnTo>
                <a:lnTo>
                  <a:pt x="133" y="317"/>
                </a:lnTo>
                <a:lnTo>
                  <a:pt x="121" y="320"/>
                </a:lnTo>
                <a:lnTo>
                  <a:pt x="121" y="315"/>
                </a:lnTo>
                <a:lnTo>
                  <a:pt x="106" y="307"/>
                </a:lnTo>
                <a:lnTo>
                  <a:pt x="117" y="297"/>
                </a:lnTo>
                <a:lnTo>
                  <a:pt x="120" y="291"/>
                </a:lnTo>
                <a:lnTo>
                  <a:pt x="114" y="279"/>
                </a:lnTo>
                <a:lnTo>
                  <a:pt x="104" y="281"/>
                </a:lnTo>
                <a:lnTo>
                  <a:pt x="92" y="294"/>
                </a:lnTo>
                <a:lnTo>
                  <a:pt x="81" y="289"/>
                </a:lnTo>
                <a:lnTo>
                  <a:pt x="65" y="284"/>
                </a:lnTo>
                <a:lnTo>
                  <a:pt x="56" y="283"/>
                </a:lnTo>
                <a:lnTo>
                  <a:pt x="44" y="285"/>
                </a:lnTo>
                <a:lnTo>
                  <a:pt x="37" y="278"/>
                </a:lnTo>
                <a:lnTo>
                  <a:pt x="48" y="267"/>
                </a:lnTo>
                <a:lnTo>
                  <a:pt x="54" y="245"/>
                </a:lnTo>
                <a:lnTo>
                  <a:pt x="48" y="234"/>
                </a:lnTo>
                <a:lnTo>
                  <a:pt x="33" y="224"/>
                </a:lnTo>
                <a:lnTo>
                  <a:pt x="22" y="212"/>
                </a:lnTo>
                <a:lnTo>
                  <a:pt x="14" y="197"/>
                </a:lnTo>
                <a:lnTo>
                  <a:pt x="5" y="187"/>
                </a:lnTo>
                <a:lnTo>
                  <a:pt x="3" y="182"/>
                </a:lnTo>
                <a:lnTo>
                  <a:pt x="1" y="176"/>
                </a:lnTo>
                <a:lnTo>
                  <a:pt x="0" y="164"/>
                </a:lnTo>
                <a:lnTo>
                  <a:pt x="12" y="166"/>
                </a:lnTo>
                <a:lnTo>
                  <a:pt x="29" y="157"/>
                </a:lnTo>
                <a:lnTo>
                  <a:pt x="39" y="143"/>
                </a:lnTo>
                <a:lnTo>
                  <a:pt x="53" y="118"/>
                </a:lnTo>
                <a:lnTo>
                  <a:pt x="62" y="99"/>
                </a:lnTo>
                <a:lnTo>
                  <a:pt x="77" y="70"/>
                </a:lnTo>
                <a:lnTo>
                  <a:pt x="99" y="49"/>
                </a:lnTo>
                <a:lnTo>
                  <a:pt x="109" y="35"/>
                </a:lnTo>
                <a:lnTo>
                  <a:pt x="123" y="27"/>
                </a:lnTo>
                <a:lnTo>
                  <a:pt x="134" y="13"/>
                </a:lnTo>
                <a:lnTo>
                  <a:pt x="171" y="17"/>
                </a:lnTo>
                <a:lnTo>
                  <a:pt x="193" y="20"/>
                </a:lnTo>
                <a:lnTo>
                  <a:pt x="219" y="28"/>
                </a:lnTo>
                <a:lnTo>
                  <a:pt x="222" y="46"/>
                </a:lnTo>
                <a:lnTo>
                  <a:pt x="242" y="48"/>
                </a:lnTo>
                <a:lnTo>
                  <a:pt x="247" y="29"/>
                </a:lnTo>
                <a:lnTo>
                  <a:pt x="273" y="20"/>
                </a:lnTo>
                <a:lnTo>
                  <a:pt x="284" y="27"/>
                </a:lnTo>
                <a:lnTo>
                  <a:pt x="296" y="33"/>
                </a:lnTo>
                <a:lnTo>
                  <a:pt x="303" y="16"/>
                </a:lnTo>
                <a:lnTo>
                  <a:pt x="311" y="0"/>
                </a:lnTo>
                <a:lnTo>
                  <a:pt x="332" y="3"/>
                </a:lnTo>
                <a:lnTo>
                  <a:pt x="349" y="16"/>
                </a:lnTo>
                <a:lnTo>
                  <a:pt x="367" y="34"/>
                </a:lnTo>
                <a:lnTo>
                  <a:pt x="386" y="53"/>
                </a:lnTo>
                <a:lnTo>
                  <a:pt x="402" y="75"/>
                </a:lnTo>
                <a:lnTo>
                  <a:pt x="415" y="101"/>
                </a:lnTo>
                <a:lnTo>
                  <a:pt x="423" y="123"/>
                </a:lnTo>
                <a:lnTo>
                  <a:pt x="415" y="145"/>
                </a:lnTo>
                <a:lnTo>
                  <a:pt x="399" y="188"/>
                </a:lnTo>
                <a:lnTo>
                  <a:pt x="421" y="204"/>
                </a:lnTo>
                <a:lnTo>
                  <a:pt x="413" y="219"/>
                </a:lnTo>
                <a:lnTo>
                  <a:pt x="443" y="223"/>
                </a:lnTo>
                <a:lnTo>
                  <a:pt x="468" y="227"/>
                </a:lnTo>
                <a:lnTo>
                  <a:pt x="482" y="201"/>
                </a:lnTo>
                <a:lnTo>
                  <a:pt x="494" y="207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 w="63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Freeform 12"/>
          <p:cNvSpPr>
            <a:spLocks noChangeAspect="1" noEditPoints="1"/>
          </p:cNvSpPr>
          <p:nvPr/>
        </p:nvSpPr>
        <p:spPr bwMode="auto">
          <a:xfrm>
            <a:off x="2493963" y="1917700"/>
            <a:ext cx="895350" cy="1976438"/>
          </a:xfrm>
          <a:custGeom>
            <a:avLst/>
            <a:gdLst>
              <a:gd name="T0" fmla="*/ 154892 w 474"/>
              <a:gd name="T1" fmla="*/ 1912254 h 1047"/>
              <a:gd name="T2" fmla="*/ 358896 w 474"/>
              <a:gd name="T3" fmla="*/ 1914142 h 1047"/>
              <a:gd name="T4" fmla="*/ 576123 w 474"/>
              <a:gd name="T5" fmla="*/ 1950009 h 1047"/>
              <a:gd name="T6" fmla="*/ 719681 w 474"/>
              <a:gd name="T7" fmla="*/ 1900928 h 1047"/>
              <a:gd name="T8" fmla="*/ 736681 w 474"/>
              <a:gd name="T9" fmla="*/ 1815981 h 1047"/>
              <a:gd name="T10" fmla="*/ 738570 w 474"/>
              <a:gd name="T11" fmla="*/ 1649862 h 1047"/>
              <a:gd name="T12" fmla="*/ 706458 w 474"/>
              <a:gd name="T13" fmla="*/ 1604557 h 1047"/>
              <a:gd name="T14" fmla="*/ 685680 w 474"/>
              <a:gd name="T15" fmla="*/ 1500733 h 1047"/>
              <a:gd name="T16" fmla="*/ 625235 w 474"/>
              <a:gd name="T17" fmla="*/ 1332726 h 1047"/>
              <a:gd name="T18" fmla="*/ 578011 w 474"/>
              <a:gd name="T19" fmla="*/ 1123190 h 1047"/>
              <a:gd name="T20" fmla="*/ 517566 w 474"/>
              <a:gd name="T21" fmla="*/ 1074109 h 1047"/>
              <a:gd name="T22" fmla="*/ 604456 w 474"/>
              <a:gd name="T23" fmla="*/ 1011815 h 1047"/>
              <a:gd name="T24" fmla="*/ 663013 w 474"/>
              <a:gd name="T25" fmla="*/ 857022 h 1047"/>
              <a:gd name="T26" fmla="*/ 525122 w 474"/>
              <a:gd name="T27" fmla="*/ 811717 h 1047"/>
              <a:gd name="T28" fmla="*/ 623346 w 474"/>
              <a:gd name="T29" fmla="*/ 704117 h 1047"/>
              <a:gd name="T30" fmla="*/ 496788 w 474"/>
              <a:gd name="T31" fmla="*/ 660700 h 1047"/>
              <a:gd name="T32" fmla="*/ 408008 w 474"/>
              <a:gd name="T33" fmla="*/ 772075 h 1047"/>
              <a:gd name="T34" fmla="*/ 366452 w 474"/>
              <a:gd name="T35" fmla="*/ 864573 h 1047"/>
              <a:gd name="T36" fmla="*/ 343785 w 474"/>
              <a:gd name="T37" fmla="*/ 938194 h 1047"/>
              <a:gd name="T38" fmla="*/ 294673 w 474"/>
              <a:gd name="T39" fmla="*/ 1023141 h 1047"/>
              <a:gd name="T40" fmla="*/ 345674 w 474"/>
              <a:gd name="T41" fmla="*/ 1064671 h 1047"/>
              <a:gd name="T42" fmla="*/ 340007 w 474"/>
              <a:gd name="T43" fmla="*/ 1151506 h 1047"/>
              <a:gd name="T44" fmla="*/ 338118 w 474"/>
              <a:gd name="T45" fmla="*/ 1236453 h 1047"/>
              <a:gd name="T46" fmla="*/ 451453 w 474"/>
              <a:gd name="T47" fmla="*/ 1232677 h 1047"/>
              <a:gd name="T48" fmla="*/ 417453 w 474"/>
              <a:gd name="T49" fmla="*/ 1311961 h 1047"/>
              <a:gd name="T50" fmla="*/ 434453 w 474"/>
              <a:gd name="T51" fmla="*/ 1396908 h 1047"/>
              <a:gd name="T52" fmla="*/ 402341 w 474"/>
              <a:gd name="T53" fmla="*/ 1504508 h 1047"/>
              <a:gd name="T54" fmla="*/ 245560 w 474"/>
              <a:gd name="T55" fmla="*/ 1523385 h 1047"/>
              <a:gd name="T56" fmla="*/ 239894 w 474"/>
              <a:gd name="T57" fmla="*/ 1617771 h 1047"/>
              <a:gd name="T58" fmla="*/ 130336 w 474"/>
              <a:gd name="T59" fmla="*/ 1663076 h 1047"/>
              <a:gd name="T60" fmla="*/ 196448 w 474"/>
              <a:gd name="T61" fmla="*/ 1725371 h 1047"/>
              <a:gd name="T62" fmla="*/ 358896 w 474"/>
              <a:gd name="T63" fmla="*/ 1740472 h 1047"/>
              <a:gd name="T64" fmla="*/ 268228 w 474"/>
              <a:gd name="T65" fmla="*/ 1814093 h 1047"/>
              <a:gd name="T66" fmla="*/ 81224 w 474"/>
              <a:gd name="T67" fmla="*/ 1882051 h 1047"/>
              <a:gd name="T68" fmla="*/ 128447 w 474"/>
              <a:gd name="T69" fmla="*/ 1089211 h 1047"/>
              <a:gd name="T70" fmla="*/ 209671 w 474"/>
              <a:gd name="T71" fmla="*/ 1181709 h 1047"/>
              <a:gd name="T72" fmla="*/ 217227 w 474"/>
              <a:gd name="T73" fmla="*/ 1296860 h 1047"/>
              <a:gd name="T74" fmla="*/ 100113 w 474"/>
              <a:gd name="T75" fmla="*/ 1253442 h 1047"/>
              <a:gd name="T76" fmla="*/ 34001 w 474"/>
              <a:gd name="T77" fmla="*/ 1191148 h 1047"/>
              <a:gd name="T78" fmla="*/ 846239 w 474"/>
              <a:gd name="T79" fmla="*/ 519121 h 1047"/>
              <a:gd name="T80" fmla="*/ 863239 w 474"/>
              <a:gd name="T81" fmla="*/ 415297 h 1047"/>
              <a:gd name="T82" fmla="*/ 704570 w 474"/>
              <a:gd name="T83" fmla="*/ 615395 h 1047"/>
              <a:gd name="T84" fmla="*/ 653569 w 474"/>
              <a:gd name="T85" fmla="*/ 655037 h 1047"/>
              <a:gd name="T86" fmla="*/ 549678 w 474"/>
              <a:gd name="T87" fmla="*/ 60407 h 1047"/>
              <a:gd name="T88" fmla="*/ 602568 w 474"/>
              <a:gd name="T89" fmla="*/ 0 h 1047"/>
              <a:gd name="T90" fmla="*/ 613901 w 474"/>
              <a:gd name="T91" fmla="*/ 13214 h 1047"/>
              <a:gd name="T92" fmla="*/ 309784 w 474"/>
              <a:gd name="T93" fmla="*/ 647486 h 1047"/>
              <a:gd name="T94" fmla="*/ 277672 w 474"/>
              <a:gd name="T95" fmla="*/ 721107 h 1047"/>
              <a:gd name="T96" fmla="*/ 304117 w 474"/>
              <a:gd name="T97" fmla="*/ 773963 h 1047"/>
              <a:gd name="T98" fmla="*/ 290895 w 474"/>
              <a:gd name="T99" fmla="*/ 1319512 h 1047"/>
              <a:gd name="T100" fmla="*/ 289006 w 474"/>
              <a:gd name="T101" fmla="*/ 1345940 h 1047"/>
              <a:gd name="T102" fmla="*/ 443898 w 474"/>
              <a:gd name="T103" fmla="*/ 1940570 h 1047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474"/>
              <a:gd name="T157" fmla="*/ 0 h 1047"/>
              <a:gd name="T158" fmla="*/ 474 w 474"/>
              <a:gd name="T159" fmla="*/ 1047 h 1047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474" h="1047">
                <a:moveTo>
                  <a:pt x="0" y="1023"/>
                </a:moveTo>
                <a:lnTo>
                  <a:pt x="16" y="1030"/>
                </a:lnTo>
                <a:lnTo>
                  <a:pt x="35" y="1023"/>
                </a:lnTo>
                <a:lnTo>
                  <a:pt x="56" y="1009"/>
                </a:lnTo>
                <a:lnTo>
                  <a:pt x="82" y="1013"/>
                </a:lnTo>
                <a:lnTo>
                  <a:pt x="99" y="1025"/>
                </a:lnTo>
                <a:lnTo>
                  <a:pt x="118" y="1018"/>
                </a:lnTo>
                <a:lnTo>
                  <a:pt x="133" y="1004"/>
                </a:lnTo>
                <a:lnTo>
                  <a:pt x="153" y="1011"/>
                </a:lnTo>
                <a:lnTo>
                  <a:pt x="190" y="1014"/>
                </a:lnTo>
                <a:lnTo>
                  <a:pt x="204" y="1024"/>
                </a:lnTo>
                <a:lnTo>
                  <a:pt x="228" y="999"/>
                </a:lnTo>
                <a:lnTo>
                  <a:pt x="252" y="1023"/>
                </a:lnTo>
                <a:lnTo>
                  <a:pt x="286" y="1031"/>
                </a:lnTo>
                <a:lnTo>
                  <a:pt x="305" y="1033"/>
                </a:lnTo>
                <a:lnTo>
                  <a:pt x="335" y="1038"/>
                </a:lnTo>
                <a:lnTo>
                  <a:pt x="349" y="1028"/>
                </a:lnTo>
                <a:lnTo>
                  <a:pt x="373" y="1028"/>
                </a:lnTo>
                <a:lnTo>
                  <a:pt x="380" y="1022"/>
                </a:lnTo>
                <a:lnTo>
                  <a:pt x="381" y="1007"/>
                </a:lnTo>
                <a:lnTo>
                  <a:pt x="373" y="997"/>
                </a:lnTo>
                <a:lnTo>
                  <a:pt x="355" y="999"/>
                </a:lnTo>
                <a:lnTo>
                  <a:pt x="358" y="980"/>
                </a:lnTo>
                <a:lnTo>
                  <a:pt x="377" y="975"/>
                </a:lnTo>
                <a:lnTo>
                  <a:pt x="390" y="962"/>
                </a:lnTo>
                <a:lnTo>
                  <a:pt x="409" y="946"/>
                </a:lnTo>
                <a:lnTo>
                  <a:pt x="428" y="927"/>
                </a:lnTo>
                <a:lnTo>
                  <a:pt x="419" y="894"/>
                </a:lnTo>
                <a:lnTo>
                  <a:pt x="404" y="874"/>
                </a:lnTo>
                <a:lnTo>
                  <a:pt x="391" y="874"/>
                </a:lnTo>
                <a:lnTo>
                  <a:pt x="378" y="875"/>
                </a:lnTo>
                <a:lnTo>
                  <a:pt x="370" y="879"/>
                </a:lnTo>
                <a:lnTo>
                  <a:pt x="351" y="869"/>
                </a:lnTo>
                <a:lnTo>
                  <a:pt x="364" y="859"/>
                </a:lnTo>
                <a:lnTo>
                  <a:pt x="374" y="850"/>
                </a:lnTo>
                <a:lnTo>
                  <a:pt x="369" y="831"/>
                </a:lnTo>
                <a:lnTo>
                  <a:pt x="361" y="814"/>
                </a:lnTo>
                <a:lnTo>
                  <a:pt x="339" y="805"/>
                </a:lnTo>
                <a:lnTo>
                  <a:pt x="346" y="795"/>
                </a:lnTo>
                <a:lnTo>
                  <a:pt x="363" y="795"/>
                </a:lnTo>
                <a:lnTo>
                  <a:pt x="363" y="766"/>
                </a:lnTo>
                <a:lnTo>
                  <a:pt x="360" y="744"/>
                </a:lnTo>
                <a:lnTo>
                  <a:pt x="350" y="729"/>
                </a:lnTo>
                <a:lnTo>
                  <a:pt x="337" y="718"/>
                </a:lnTo>
                <a:lnTo>
                  <a:pt x="331" y="706"/>
                </a:lnTo>
                <a:lnTo>
                  <a:pt x="339" y="696"/>
                </a:lnTo>
                <a:lnTo>
                  <a:pt x="329" y="663"/>
                </a:lnTo>
                <a:lnTo>
                  <a:pt x="322" y="634"/>
                </a:lnTo>
                <a:lnTo>
                  <a:pt x="316" y="615"/>
                </a:lnTo>
                <a:lnTo>
                  <a:pt x="306" y="595"/>
                </a:lnTo>
                <a:lnTo>
                  <a:pt x="291" y="591"/>
                </a:lnTo>
                <a:lnTo>
                  <a:pt x="276" y="588"/>
                </a:lnTo>
                <a:lnTo>
                  <a:pt x="262" y="580"/>
                </a:lnTo>
                <a:lnTo>
                  <a:pt x="261" y="569"/>
                </a:lnTo>
                <a:lnTo>
                  <a:pt x="274" y="569"/>
                </a:lnTo>
                <a:lnTo>
                  <a:pt x="288" y="568"/>
                </a:lnTo>
                <a:lnTo>
                  <a:pt x="301" y="555"/>
                </a:lnTo>
                <a:lnTo>
                  <a:pt x="291" y="546"/>
                </a:lnTo>
                <a:lnTo>
                  <a:pt x="302" y="543"/>
                </a:lnTo>
                <a:lnTo>
                  <a:pt x="320" y="536"/>
                </a:lnTo>
                <a:lnTo>
                  <a:pt x="335" y="517"/>
                </a:lnTo>
                <a:lnTo>
                  <a:pt x="355" y="497"/>
                </a:lnTo>
                <a:lnTo>
                  <a:pt x="370" y="479"/>
                </a:lnTo>
                <a:lnTo>
                  <a:pt x="368" y="461"/>
                </a:lnTo>
                <a:lnTo>
                  <a:pt x="351" y="454"/>
                </a:lnTo>
                <a:lnTo>
                  <a:pt x="325" y="452"/>
                </a:lnTo>
                <a:lnTo>
                  <a:pt x="304" y="449"/>
                </a:lnTo>
                <a:lnTo>
                  <a:pt x="286" y="446"/>
                </a:lnTo>
                <a:lnTo>
                  <a:pt x="269" y="444"/>
                </a:lnTo>
                <a:lnTo>
                  <a:pt x="278" y="430"/>
                </a:lnTo>
                <a:lnTo>
                  <a:pt x="287" y="421"/>
                </a:lnTo>
                <a:lnTo>
                  <a:pt x="303" y="420"/>
                </a:lnTo>
                <a:lnTo>
                  <a:pt x="320" y="406"/>
                </a:lnTo>
                <a:lnTo>
                  <a:pt x="332" y="386"/>
                </a:lnTo>
                <a:lnTo>
                  <a:pt x="330" y="373"/>
                </a:lnTo>
                <a:lnTo>
                  <a:pt x="325" y="366"/>
                </a:lnTo>
                <a:lnTo>
                  <a:pt x="310" y="365"/>
                </a:lnTo>
                <a:lnTo>
                  <a:pt x="293" y="370"/>
                </a:lnTo>
                <a:lnTo>
                  <a:pt x="278" y="353"/>
                </a:lnTo>
                <a:lnTo>
                  <a:pt x="263" y="350"/>
                </a:lnTo>
                <a:lnTo>
                  <a:pt x="248" y="362"/>
                </a:lnTo>
                <a:lnTo>
                  <a:pt x="236" y="376"/>
                </a:lnTo>
                <a:lnTo>
                  <a:pt x="233" y="399"/>
                </a:lnTo>
                <a:lnTo>
                  <a:pt x="232" y="408"/>
                </a:lnTo>
                <a:lnTo>
                  <a:pt x="216" y="409"/>
                </a:lnTo>
                <a:lnTo>
                  <a:pt x="202" y="414"/>
                </a:lnTo>
                <a:lnTo>
                  <a:pt x="195" y="421"/>
                </a:lnTo>
                <a:lnTo>
                  <a:pt x="196" y="438"/>
                </a:lnTo>
                <a:lnTo>
                  <a:pt x="193" y="450"/>
                </a:lnTo>
                <a:lnTo>
                  <a:pt x="194" y="458"/>
                </a:lnTo>
                <a:lnTo>
                  <a:pt x="176" y="468"/>
                </a:lnTo>
                <a:lnTo>
                  <a:pt x="164" y="469"/>
                </a:lnTo>
                <a:lnTo>
                  <a:pt x="159" y="491"/>
                </a:lnTo>
                <a:lnTo>
                  <a:pt x="163" y="502"/>
                </a:lnTo>
                <a:lnTo>
                  <a:pt x="182" y="497"/>
                </a:lnTo>
                <a:lnTo>
                  <a:pt x="192" y="497"/>
                </a:lnTo>
                <a:lnTo>
                  <a:pt x="191" y="504"/>
                </a:lnTo>
                <a:lnTo>
                  <a:pt x="179" y="518"/>
                </a:lnTo>
                <a:lnTo>
                  <a:pt x="167" y="519"/>
                </a:lnTo>
                <a:lnTo>
                  <a:pt x="156" y="542"/>
                </a:lnTo>
                <a:lnTo>
                  <a:pt x="152" y="554"/>
                </a:lnTo>
                <a:lnTo>
                  <a:pt x="143" y="579"/>
                </a:lnTo>
                <a:lnTo>
                  <a:pt x="153" y="584"/>
                </a:lnTo>
                <a:lnTo>
                  <a:pt x="166" y="569"/>
                </a:lnTo>
                <a:lnTo>
                  <a:pt x="183" y="564"/>
                </a:lnTo>
                <a:lnTo>
                  <a:pt x="193" y="551"/>
                </a:lnTo>
                <a:lnTo>
                  <a:pt x="205" y="564"/>
                </a:lnTo>
                <a:lnTo>
                  <a:pt x="194" y="586"/>
                </a:lnTo>
                <a:lnTo>
                  <a:pt x="186" y="600"/>
                </a:lnTo>
                <a:lnTo>
                  <a:pt x="180" y="610"/>
                </a:lnTo>
                <a:lnTo>
                  <a:pt x="172" y="621"/>
                </a:lnTo>
                <a:lnTo>
                  <a:pt x="156" y="631"/>
                </a:lnTo>
                <a:lnTo>
                  <a:pt x="158" y="641"/>
                </a:lnTo>
                <a:lnTo>
                  <a:pt x="159" y="660"/>
                </a:lnTo>
                <a:lnTo>
                  <a:pt x="179" y="655"/>
                </a:lnTo>
                <a:lnTo>
                  <a:pt x="190" y="646"/>
                </a:lnTo>
                <a:lnTo>
                  <a:pt x="206" y="658"/>
                </a:lnTo>
                <a:lnTo>
                  <a:pt x="214" y="664"/>
                </a:lnTo>
                <a:lnTo>
                  <a:pt x="227" y="653"/>
                </a:lnTo>
                <a:lnTo>
                  <a:pt x="239" y="653"/>
                </a:lnTo>
                <a:lnTo>
                  <a:pt x="252" y="663"/>
                </a:lnTo>
                <a:lnTo>
                  <a:pt x="240" y="673"/>
                </a:lnTo>
                <a:lnTo>
                  <a:pt x="235" y="679"/>
                </a:lnTo>
                <a:lnTo>
                  <a:pt x="229" y="686"/>
                </a:lnTo>
                <a:lnTo>
                  <a:pt x="221" y="695"/>
                </a:lnTo>
                <a:lnTo>
                  <a:pt x="215" y="712"/>
                </a:lnTo>
                <a:lnTo>
                  <a:pt x="220" y="720"/>
                </a:lnTo>
                <a:lnTo>
                  <a:pt x="235" y="712"/>
                </a:lnTo>
                <a:lnTo>
                  <a:pt x="238" y="727"/>
                </a:lnTo>
                <a:lnTo>
                  <a:pt x="230" y="740"/>
                </a:lnTo>
                <a:lnTo>
                  <a:pt x="228" y="754"/>
                </a:lnTo>
                <a:lnTo>
                  <a:pt x="224" y="771"/>
                </a:lnTo>
                <a:lnTo>
                  <a:pt x="233" y="782"/>
                </a:lnTo>
                <a:lnTo>
                  <a:pt x="227" y="797"/>
                </a:lnTo>
                <a:lnTo>
                  <a:pt x="213" y="797"/>
                </a:lnTo>
                <a:lnTo>
                  <a:pt x="198" y="788"/>
                </a:lnTo>
                <a:lnTo>
                  <a:pt x="180" y="786"/>
                </a:lnTo>
                <a:lnTo>
                  <a:pt x="161" y="788"/>
                </a:lnTo>
                <a:lnTo>
                  <a:pt x="145" y="800"/>
                </a:lnTo>
                <a:lnTo>
                  <a:pt x="130" y="807"/>
                </a:lnTo>
                <a:lnTo>
                  <a:pt x="131" y="818"/>
                </a:lnTo>
                <a:lnTo>
                  <a:pt x="146" y="817"/>
                </a:lnTo>
                <a:lnTo>
                  <a:pt x="144" y="836"/>
                </a:lnTo>
                <a:lnTo>
                  <a:pt x="136" y="848"/>
                </a:lnTo>
                <a:lnTo>
                  <a:pt x="127" y="857"/>
                </a:lnTo>
                <a:lnTo>
                  <a:pt x="120" y="865"/>
                </a:lnTo>
                <a:lnTo>
                  <a:pt x="117" y="873"/>
                </a:lnTo>
                <a:lnTo>
                  <a:pt x="103" y="873"/>
                </a:lnTo>
                <a:lnTo>
                  <a:pt x="88" y="869"/>
                </a:lnTo>
                <a:lnTo>
                  <a:pt x="69" y="881"/>
                </a:lnTo>
                <a:lnTo>
                  <a:pt x="59" y="889"/>
                </a:lnTo>
                <a:lnTo>
                  <a:pt x="66" y="900"/>
                </a:lnTo>
                <a:lnTo>
                  <a:pt x="88" y="892"/>
                </a:lnTo>
                <a:lnTo>
                  <a:pt x="104" y="898"/>
                </a:lnTo>
                <a:lnTo>
                  <a:pt x="104" y="914"/>
                </a:lnTo>
                <a:lnTo>
                  <a:pt x="123" y="905"/>
                </a:lnTo>
                <a:lnTo>
                  <a:pt x="130" y="918"/>
                </a:lnTo>
                <a:lnTo>
                  <a:pt x="137" y="934"/>
                </a:lnTo>
                <a:lnTo>
                  <a:pt x="158" y="922"/>
                </a:lnTo>
                <a:lnTo>
                  <a:pt x="190" y="922"/>
                </a:lnTo>
                <a:lnTo>
                  <a:pt x="200" y="931"/>
                </a:lnTo>
                <a:lnTo>
                  <a:pt x="186" y="941"/>
                </a:lnTo>
                <a:lnTo>
                  <a:pt x="170" y="953"/>
                </a:lnTo>
                <a:lnTo>
                  <a:pt x="156" y="965"/>
                </a:lnTo>
                <a:lnTo>
                  <a:pt x="142" y="961"/>
                </a:lnTo>
                <a:lnTo>
                  <a:pt x="118" y="956"/>
                </a:lnTo>
                <a:lnTo>
                  <a:pt x="105" y="953"/>
                </a:lnTo>
                <a:lnTo>
                  <a:pt x="87" y="971"/>
                </a:lnTo>
                <a:lnTo>
                  <a:pt x="67" y="985"/>
                </a:lnTo>
                <a:lnTo>
                  <a:pt x="43" y="997"/>
                </a:lnTo>
                <a:lnTo>
                  <a:pt x="24" y="1006"/>
                </a:lnTo>
                <a:lnTo>
                  <a:pt x="0" y="1023"/>
                </a:lnTo>
                <a:close/>
                <a:moveTo>
                  <a:pt x="46" y="576"/>
                </a:moveTo>
                <a:lnTo>
                  <a:pt x="63" y="565"/>
                </a:lnTo>
                <a:lnTo>
                  <a:pt x="68" y="577"/>
                </a:lnTo>
                <a:lnTo>
                  <a:pt x="72" y="590"/>
                </a:lnTo>
                <a:lnTo>
                  <a:pt x="90" y="592"/>
                </a:lnTo>
                <a:lnTo>
                  <a:pt x="105" y="592"/>
                </a:lnTo>
                <a:lnTo>
                  <a:pt x="115" y="615"/>
                </a:lnTo>
                <a:lnTo>
                  <a:pt x="111" y="626"/>
                </a:lnTo>
                <a:lnTo>
                  <a:pt x="108" y="634"/>
                </a:lnTo>
                <a:lnTo>
                  <a:pt x="116" y="643"/>
                </a:lnTo>
                <a:lnTo>
                  <a:pt x="126" y="648"/>
                </a:lnTo>
                <a:lnTo>
                  <a:pt x="123" y="672"/>
                </a:lnTo>
                <a:lnTo>
                  <a:pt x="115" y="687"/>
                </a:lnTo>
                <a:lnTo>
                  <a:pt x="102" y="687"/>
                </a:lnTo>
                <a:lnTo>
                  <a:pt x="87" y="684"/>
                </a:lnTo>
                <a:lnTo>
                  <a:pt x="67" y="687"/>
                </a:lnTo>
                <a:lnTo>
                  <a:pt x="60" y="671"/>
                </a:lnTo>
                <a:lnTo>
                  <a:pt x="53" y="664"/>
                </a:lnTo>
                <a:lnTo>
                  <a:pt x="43" y="655"/>
                </a:lnTo>
                <a:lnTo>
                  <a:pt x="38" y="660"/>
                </a:lnTo>
                <a:lnTo>
                  <a:pt x="26" y="675"/>
                </a:lnTo>
                <a:lnTo>
                  <a:pt x="17" y="657"/>
                </a:lnTo>
                <a:lnTo>
                  <a:pt x="18" y="631"/>
                </a:lnTo>
                <a:lnTo>
                  <a:pt x="22" y="622"/>
                </a:lnTo>
                <a:lnTo>
                  <a:pt x="38" y="614"/>
                </a:lnTo>
                <a:lnTo>
                  <a:pt x="54" y="603"/>
                </a:lnTo>
                <a:lnTo>
                  <a:pt x="46" y="576"/>
                </a:lnTo>
                <a:close/>
                <a:moveTo>
                  <a:pt x="448" y="275"/>
                </a:moveTo>
                <a:lnTo>
                  <a:pt x="457" y="269"/>
                </a:lnTo>
                <a:lnTo>
                  <a:pt x="466" y="249"/>
                </a:lnTo>
                <a:lnTo>
                  <a:pt x="474" y="235"/>
                </a:lnTo>
                <a:lnTo>
                  <a:pt x="467" y="211"/>
                </a:lnTo>
                <a:lnTo>
                  <a:pt x="457" y="220"/>
                </a:lnTo>
                <a:lnTo>
                  <a:pt x="447" y="240"/>
                </a:lnTo>
                <a:lnTo>
                  <a:pt x="432" y="257"/>
                </a:lnTo>
                <a:lnTo>
                  <a:pt x="438" y="270"/>
                </a:lnTo>
                <a:lnTo>
                  <a:pt x="448" y="275"/>
                </a:lnTo>
                <a:close/>
                <a:moveTo>
                  <a:pt x="373" y="326"/>
                </a:moveTo>
                <a:lnTo>
                  <a:pt x="370" y="316"/>
                </a:lnTo>
                <a:lnTo>
                  <a:pt x="358" y="314"/>
                </a:lnTo>
                <a:lnTo>
                  <a:pt x="339" y="326"/>
                </a:lnTo>
                <a:lnTo>
                  <a:pt x="335" y="336"/>
                </a:lnTo>
                <a:lnTo>
                  <a:pt x="346" y="347"/>
                </a:lnTo>
                <a:lnTo>
                  <a:pt x="362" y="337"/>
                </a:lnTo>
                <a:lnTo>
                  <a:pt x="373" y="326"/>
                </a:lnTo>
                <a:close/>
                <a:moveTo>
                  <a:pt x="288" y="64"/>
                </a:moveTo>
                <a:lnTo>
                  <a:pt x="290" y="57"/>
                </a:lnTo>
                <a:lnTo>
                  <a:pt x="291" y="32"/>
                </a:lnTo>
                <a:lnTo>
                  <a:pt x="279" y="23"/>
                </a:lnTo>
                <a:lnTo>
                  <a:pt x="273" y="34"/>
                </a:lnTo>
                <a:lnTo>
                  <a:pt x="280" y="50"/>
                </a:lnTo>
                <a:lnTo>
                  <a:pt x="288" y="64"/>
                </a:lnTo>
                <a:close/>
                <a:moveTo>
                  <a:pt x="319" y="0"/>
                </a:moveTo>
                <a:lnTo>
                  <a:pt x="313" y="0"/>
                </a:lnTo>
                <a:lnTo>
                  <a:pt x="300" y="6"/>
                </a:lnTo>
                <a:lnTo>
                  <a:pt x="305" y="19"/>
                </a:lnTo>
                <a:lnTo>
                  <a:pt x="321" y="22"/>
                </a:lnTo>
                <a:lnTo>
                  <a:pt x="325" y="7"/>
                </a:lnTo>
                <a:lnTo>
                  <a:pt x="319" y="0"/>
                </a:lnTo>
                <a:close/>
                <a:moveTo>
                  <a:pt x="147" y="382"/>
                </a:moveTo>
                <a:lnTo>
                  <a:pt x="147" y="364"/>
                </a:lnTo>
                <a:lnTo>
                  <a:pt x="150" y="355"/>
                </a:lnTo>
                <a:lnTo>
                  <a:pt x="164" y="343"/>
                </a:lnTo>
                <a:lnTo>
                  <a:pt x="191" y="343"/>
                </a:lnTo>
                <a:lnTo>
                  <a:pt x="200" y="360"/>
                </a:lnTo>
                <a:lnTo>
                  <a:pt x="183" y="368"/>
                </a:lnTo>
                <a:lnTo>
                  <a:pt x="156" y="382"/>
                </a:lnTo>
                <a:lnTo>
                  <a:pt x="147" y="382"/>
                </a:lnTo>
                <a:close/>
                <a:moveTo>
                  <a:pt x="162" y="437"/>
                </a:moveTo>
                <a:lnTo>
                  <a:pt x="178" y="441"/>
                </a:lnTo>
                <a:lnTo>
                  <a:pt x="178" y="420"/>
                </a:lnTo>
                <a:lnTo>
                  <a:pt x="174" y="405"/>
                </a:lnTo>
                <a:lnTo>
                  <a:pt x="161" y="410"/>
                </a:lnTo>
                <a:lnTo>
                  <a:pt x="149" y="415"/>
                </a:lnTo>
                <a:lnTo>
                  <a:pt x="144" y="423"/>
                </a:lnTo>
                <a:lnTo>
                  <a:pt x="152" y="434"/>
                </a:lnTo>
                <a:lnTo>
                  <a:pt x="162" y="437"/>
                </a:lnTo>
                <a:close/>
                <a:moveTo>
                  <a:pt x="154" y="699"/>
                </a:moveTo>
                <a:lnTo>
                  <a:pt x="167" y="694"/>
                </a:lnTo>
                <a:lnTo>
                  <a:pt x="176" y="699"/>
                </a:lnTo>
                <a:lnTo>
                  <a:pt x="172" y="716"/>
                </a:lnTo>
                <a:lnTo>
                  <a:pt x="160" y="723"/>
                </a:lnTo>
                <a:lnTo>
                  <a:pt x="153" y="713"/>
                </a:lnTo>
                <a:lnTo>
                  <a:pt x="145" y="710"/>
                </a:lnTo>
                <a:lnTo>
                  <a:pt x="154" y="699"/>
                </a:lnTo>
                <a:close/>
                <a:moveTo>
                  <a:pt x="240" y="1042"/>
                </a:moveTo>
                <a:lnTo>
                  <a:pt x="234" y="1038"/>
                </a:lnTo>
                <a:lnTo>
                  <a:pt x="235" y="1028"/>
                </a:lnTo>
                <a:lnTo>
                  <a:pt x="250" y="1030"/>
                </a:lnTo>
                <a:lnTo>
                  <a:pt x="264" y="1039"/>
                </a:lnTo>
                <a:lnTo>
                  <a:pt x="250" y="1047"/>
                </a:lnTo>
                <a:lnTo>
                  <a:pt x="240" y="1042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 w="63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Freeform 10"/>
          <p:cNvSpPr>
            <a:spLocks noChangeAspect="1"/>
          </p:cNvSpPr>
          <p:nvPr/>
        </p:nvSpPr>
        <p:spPr bwMode="auto">
          <a:xfrm>
            <a:off x="4221163" y="5103813"/>
            <a:ext cx="80962" cy="84137"/>
          </a:xfrm>
          <a:custGeom>
            <a:avLst/>
            <a:gdLst>
              <a:gd name="T0" fmla="*/ 50837 w 43"/>
              <a:gd name="T1" fmla="*/ 0 h 45"/>
              <a:gd name="T2" fmla="*/ 0 w 43"/>
              <a:gd name="T3" fmla="*/ 29915 h 45"/>
              <a:gd name="T4" fmla="*/ 18828 w 43"/>
              <a:gd name="T5" fmla="*/ 78528 h 45"/>
              <a:gd name="T6" fmla="*/ 80962 w 43"/>
              <a:gd name="T7" fmla="*/ 84137 h 45"/>
              <a:gd name="T8" fmla="*/ 50837 w 43"/>
              <a:gd name="T9" fmla="*/ 0 h 4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3"/>
              <a:gd name="T16" fmla="*/ 0 h 45"/>
              <a:gd name="T17" fmla="*/ 43 w 43"/>
              <a:gd name="T18" fmla="*/ 45 h 4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3" h="45">
                <a:moveTo>
                  <a:pt x="27" y="0"/>
                </a:moveTo>
                <a:lnTo>
                  <a:pt x="0" y="16"/>
                </a:lnTo>
                <a:lnTo>
                  <a:pt x="10" y="42"/>
                </a:lnTo>
                <a:lnTo>
                  <a:pt x="43" y="45"/>
                </a:lnTo>
                <a:lnTo>
                  <a:pt x="27" y="0"/>
                </a:lnTo>
                <a:close/>
              </a:path>
            </a:pathLst>
          </a:custGeom>
          <a:solidFill>
            <a:srgbClr val="FFFFFF"/>
          </a:solidFill>
          <a:ln w="63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Freeform 9"/>
          <p:cNvSpPr>
            <a:spLocks noChangeAspect="1"/>
          </p:cNvSpPr>
          <p:nvPr/>
        </p:nvSpPr>
        <p:spPr bwMode="auto">
          <a:xfrm>
            <a:off x="4768850" y="4787900"/>
            <a:ext cx="492125" cy="609600"/>
          </a:xfrm>
          <a:custGeom>
            <a:avLst/>
            <a:gdLst>
              <a:gd name="T0" fmla="*/ 60337 w 261"/>
              <a:gd name="T1" fmla="*/ 560530 h 323"/>
              <a:gd name="T2" fmla="*/ 18855 w 261"/>
              <a:gd name="T3" fmla="*/ 496362 h 323"/>
              <a:gd name="T4" fmla="*/ 15084 w 261"/>
              <a:gd name="T5" fmla="*/ 452954 h 323"/>
              <a:gd name="T6" fmla="*/ 33940 w 261"/>
              <a:gd name="T7" fmla="*/ 432193 h 323"/>
              <a:gd name="T8" fmla="*/ 35825 w 261"/>
              <a:gd name="T9" fmla="*/ 385010 h 323"/>
              <a:gd name="T10" fmla="*/ 84849 w 261"/>
              <a:gd name="T11" fmla="*/ 392560 h 323"/>
              <a:gd name="T12" fmla="*/ 113132 w 261"/>
              <a:gd name="T13" fmla="*/ 409545 h 323"/>
              <a:gd name="T14" fmla="*/ 133873 w 261"/>
              <a:gd name="T15" fmla="*/ 381236 h 323"/>
              <a:gd name="T16" fmla="*/ 150843 w 261"/>
              <a:gd name="T17" fmla="*/ 352926 h 323"/>
              <a:gd name="T18" fmla="*/ 173469 w 261"/>
              <a:gd name="T19" fmla="*/ 347264 h 323"/>
              <a:gd name="T20" fmla="*/ 147072 w 261"/>
              <a:gd name="T21" fmla="*/ 301969 h 323"/>
              <a:gd name="T22" fmla="*/ 122560 w 261"/>
              <a:gd name="T23" fmla="*/ 269885 h 323"/>
              <a:gd name="T24" fmla="*/ 130102 w 261"/>
              <a:gd name="T25" fmla="*/ 232139 h 323"/>
              <a:gd name="T26" fmla="*/ 113132 w 261"/>
              <a:gd name="T27" fmla="*/ 203829 h 323"/>
              <a:gd name="T28" fmla="*/ 141415 w 261"/>
              <a:gd name="T29" fmla="*/ 171745 h 323"/>
              <a:gd name="T30" fmla="*/ 128216 w 261"/>
              <a:gd name="T31" fmla="*/ 124562 h 323"/>
              <a:gd name="T32" fmla="*/ 81078 w 261"/>
              <a:gd name="T33" fmla="*/ 98140 h 323"/>
              <a:gd name="T34" fmla="*/ 69765 w 261"/>
              <a:gd name="T35" fmla="*/ 52845 h 323"/>
              <a:gd name="T36" fmla="*/ 133873 w 261"/>
              <a:gd name="T37" fmla="*/ 49070 h 323"/>
              <a:gd name="T38" fmla="*/ 177240 w 261"/>
              <a:gd name="T39" fmla="*/ 18873 h 323"/>
              <a:gd name="T40" fmla="*/ 226264 w 261"/>
              <a:gd name="T41" fmla="*/ 13211 h 323"/>
              <a:gd name="T42" fmla="*/ 231921 w 261"/>
              <a:gd name="T43" fmla="*/ 47183 h 323"/>
              <a:gd name="T44" fmla="*/ 252662 w 261"/>
              <a:gd name="T45" fmla="*/ 75492 h 323"/>
              <a:gd name="T46" fmla="*/ 288487 w 261"/>
              <a:gd name="T47" fmla="*/ 126450 h 323"/>
              <a:gd name="T48" fmla="*/ 328083 w 261"/>
              <a:gd name="T49" fmla="*/ 166083 h 323"/>
              <a:gd name="T50" fmla="*/ 296029 w 261"/>
              <a:gd name="T51" fmla="*/ 228364 h 323"/>
              <a:gd name="T52" fmla="*/ 331854 w 261"/>
              <a:gd name="T53" fmla="*/ 237801 h 323"/>
              <a:gd name="T54" fmla="*/ 378993 w 261"/>
              <a:gd name="T55" fmla="*/ 249124 h 323"/>
              <a:gd name="T56" fmla="*/ 422360 w 261"/>
              <a:gd name="T57" fmla="*/ 234026 h 323"/>
              <a:gd name="T58" fmla="*/ 452529 w 261"/>
              <a:gd name="T59" fmla="*/ 252899 h 323"/>
              <a:gd name="T60" fmla="*/ 426131 w 261"/>
              <a:gd name="T61" fmla="*/ 283096 h 323"/>
              <a:gd name="T62" fmla="*/ 454414 w 261"/>
              <a:gd name="T63" fmla="*/ 307631 h 323"/>
              <a:gd name="T64" fmla="*/ 422360 w 261"/>
              <a:gd name="T65" fmla="*/ 366137 h 323"/>
              <a:gd name="T66" fmla="*/ 471384 w 261"/>
              <a:gd name="T67" fmla="*/ 430306 h 323"/>
              <a:gd name="T68" fmla="*/ 477041 w 261"/>
              <a:gd name="T69" fmla="*/ 479376 h 323"/>
              <a:gd name="T70" fmla="*/ 435559 w 261"/>
              <a:gd name="T71" fmla="*/ 530333 h 323"/>
              <a:gd name="T72" fmla="*/ 448758 w 261"/>
              <a:gd name="T73" fmla="*/ 579403 h 323"/>
              <a:gd name="T74" fmla="*/ 405390 w 261"/>
              <a:gd name="T75" fmla="*/ 575628 h 323"/>
              <a:gd name="T76" fmla="*/ 335625 w 261"/>
              <a:gd name="T77" fmla="*/ 581290 h 323"/>
              <a:gd name="T78" fmla="*/ 294144 w 261"/>
              <a:gd name="T79" fmla="*/ 609600 h 323"/>
              <a:gd name="T80" fmla="*/ 254547 w 261"/>
              <a:gd name="T81" fmla="*/ 592614 h 323"/>
              <a:gd name="T82" fmla="*/ 218722 w 261"/>
              <a:gd name="T83" fmla="*/ 556755 h 323"/>
              <a:gd name="T84" fmla="*/ 160271 w 261"/>
              <a:gd name="T85" fmla="*/ 551094 h 323"/>
              <a:gd name="T86" fmla="*/ 141415 w 261"/>
              <a:gd name="T87" fmla="*/ 598276 h 323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261"/>
              <a:gd name="T133" fmla="*/ 0 h 323"/>
              <a:gd name="T134" fmla="*/ 261 w 261"/>
              <a:gd name="T135" fmla="*/ 323 h 323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261" h="323">
                <a:moveTo>
                  <a:pt x="66" y="323"/>
                </a:moveTo>
                <a:lnTo>
                  <a:pt x="32" y="297"/>
                </a:lnTo>
                <a:lnTo>
                  <a:pt x="0" y="281"/>
                </a:lnTo>
                <a:lnTo>
                  <a:pt x="10" y="263"/>
                </a:lnTo>
                <a:lnTo>
                  <a:pt x="10" y="252"/>
                </a:lnTo>
                <a:lnTo>
                  <a:pt x="8" y="240"/>
                </a:lnTo>
                <a:lnTo>
                  <a:pt x="13" y="236"/>
                </a:lnTo>
                <a:lnTo>
                  <a:pt x="18" y="229"/>
                </a:lnTo>
                <a:lnTo>
                  <a:pt x="20" y="218"/>
                </a:lnTo>
                <a:lnTo>
                  <a:pt x="19" y="204"/>
                </a:lnTo>
                <a:lnTo>
                  <a:pt x="34" y="204"/>
                </a:lnTo>
                <a:lnTo>
                  <a:pt x="45" y="208"/>
                </a:lnTo>
                <a:lnTo>
                  <a:pt x="50" y="216"/>
                </a:lnTo>
                <a:lnTo>
                  <a:pt x="60" y="217"/>
                </a:lnTo>
                <a:lnTo>
                  <a:pt x="70" y="213"/>
                </a:lnTo>
                <a:lnTo>
                  <a:pt x="71" y="202"/>
                </a:lnTo>
                <a:lnTo>
                  <a:pt x="73" y="195"/>
                </a:lnTo>
                <a:lnTo>
                  <a:pt x="80" y="187"/>
                </a:lnTo>
                <a:lnTo>
                  <a:pt x="89" y="189"/>
                </a:lnTo>
                <a:lnTo>
                  <a:pt x="92" y="184"/>
                </a:lnTo>
                <a:lnTo>
                  <a:pt x="87" y="172"/>
                </a:lnTo>
                <a:lnTo>
                  <a:pt x="78" y="160"/>
                </a:lnTo>
                <a:lnTo>
                  <a:pt x="64" y="153"/>
                </a:lnTo>
                <a:lnTo>
                  <a:pt x="65" y="143"/>
                </a:lnTo>
                <a:lnTo>
                  <a:pt x="70" y="132"/>
                </a:lnTo>
                <a:lnTo>
                  <a:pt x="69" y="123"/>
                </a:lnTo>
                <a:lnTo>
                  <a:pt x="69" y="113"/>
                </a:lnTo>
                <a:lnTo>
                  <a:pt x="60" y="108"/>
                </a:lnTo>
                <a:lnTo>
                  <a:pt x="70" y="98"/>
                </a:lnTo>
                <a:lnTo>
                  <a:pt x="75" y="91"/>
                </a:lnTo>
                <a:lnTo>
                  <a:pt x="78" y="79"/>
                </a:lnTo>
                <a:lnTo>
                  <a:pt x="68" y="66"/>
                </a:lnTo>
                <a:lnTo>
                  <a:pt x="55" y="58"/>
                </a:lnTo>
                <a:lnTo>
                  <a:pt x="43" y="52"/>
                </a:lnTo>
                <a:lnTo>
                  <a:pt x="41" y="43"/>
                </a:lnTo>
                <a:lnTo>
                  <a:pt x="37" y="28"/>
                </a:lnTo>
                <a:lnTo>
                  <a:pt x="55" y="31"/>
                </a:lnTo>
                <a:lnTo>
                  <a:pt x="71" y="26"/>
                </a:lnTo>
                <a:lnTo>
                  <a:pt x="86" y="19"/>
                </a:lnTo>
                <a:lnTo>
                  <a:pt x="94" y="10"/>
                </a:lnTo>
                <a:lnTo>
                  <a:pt x="108" y="0"/>
                </a:lnTo>
                <a:lnTo>
                  <a:pt x="120" y="7"/>
                </a:lnTo>
                <a:lnTo>
                  <a:pt x="121" y="19"/>
                </a:lnTo>
                <a:lnTo>
                  <a:pt x="123" y="25"/>
                </a:lnTo>
                <a:lnTo>
                  <a:pt x="125" y="30"/>
                </a:lnTo>
                <a:lnTo>
                  <a:pt x="134" y="40"/>
                </a:lnTo>
                <a:lnTo>
                  <a:pt x="142" y="55"/>
                </a:lnTo>
                <a:lnTo>
                  <a:pt x="153" y="67"/>
                </a:lnTo>
                <a:lnTo>
                  <a:pt x="168" y="77"/>
                </a:lnTo>
                <a:lnTo>
                  <a:pt x="174" y="88"/>
                </a:lnTo>
                <a:lnTo>
                  <a:pt x="168" y="110"/>
                </a:lnTo>
                <a:lnTo>
                  <a:pt x="157" y="121"/>
                </a:lnTo>
                <a:lnTo>
                  <a:pt x="164" y="128"/>
                </a:lnTo>
                <a:lnTo>
                  <a:pt x="176" y="126"/>
                </a:lnTo>
                <a:lnTo>
                  <a:pt x="185" y="127"/>
                </a:lnTo>
                <a:lnTo>
                  <a:pt x="201" y="132"/>
                </a:lnTo>
                <a:lnTo>
                  <a:pt x="212" y="137"/>
                </a:lnTo>
                <a:lnTo>
                  <a:pt x="224" y="124"/>
                </a:lnTo>
                <a:lnTo>
                  <a:pt x="234" y="122"/>
                </a:lnTo>
                <a:lnTo>
                  <a:pt x="240" y="134"/>
                </a:lnTo>
                <a:lnTo>
                  <a:pt x="237" y="140"/>
                </a:lnTo>
                <a:lnTo>
                  <a:pt x="226" y="150"/>
                </a:lnTo>
                <a:lnTo>
                  <a:pt x="241" y="158"/>
                </a:lnTo>
                <a:lnTo>
                  <a:pt x="241" y="163"/>
                </a:lnTo>
                <a:lnTo>
                  <a:pt x="233" y="173"/>
                </a:lnTo>
                <a:lnTo>
                  <a:pt x="224" y="194"/>
                </a:lnTo>
                <a:lnTo>
                  <a:pt x="230" y="212"/>
                </a:lnTo>
                <a:lnTo>
                  <a:pt x="250" y="228"/>
                </a:lnTo>
                <a:lnTo>
                  <a:pt x="261" y="242"/>
                </a:lnTo>
                <a:lnTo>
                  <a:pt x="253" y="254"/>
                </a:lnTo>
                <a:lnTo>
                  <a:pt x="240" y="268"/>
                </a:lnTo>
                <a:lnTo>
                  <a:pt x="231" y="281"/>
                </a:lnTo>
                <a:lnTo>
                  <a:pt x="231" y="293"/>
                </a:lnTo>
                <a:lnTo>
                  <a:pt x="238" y="307"/>
                </a:lnTo>
                <a:lnTo>
                  <a:pt x="227" y="307"/>
                </a:lnTo>
                <a:lnTo>
                  <a:pt x="215" y="305"/>
                </a:lnTo>
                <a:lnTo>
                  <a:pt x="192" y="305"/>
                </a:lnTo>
                <a:lnTo>
                  <a:pt x="178" y="308"/>
                </a:lnTo>
                <a:lnTo>
                  <a:pt x="167" y="315"/>
                </a:lnTo>
                <a:lnTo>
                  <a:pt x="156" y="323"/>
                </a:lnTo>
                <a:lnTo>
                  <a:pt x="141" y="322"/>
                </a:lnTo>
                <a:lnTo>
                  <a:pt x="135" y="314"/>
                </a:lnTo>
                <a:lnTo>
                  <a:pt x="125" y="304"/>
                </a:lnTo>
                <a:lnTo>
                  <a:pt x="116" y="295"/>
                </a:lnTo>
                <a:lnTo>
                  <a:pt x="101" y="291"/>
                </a:lnTo>
                <a:lnTo>
                  <a:pt x="85" y="292"/>
                </a:lnTo>
                <a:lnTo>
                  <a:pt x="79" y="306"/>
                </a:lnTo>
                <a:lnTo>
                  <a:pt x="75" y="317"/>
                </a:lnTo>
                <a:lnTo>
                  <a:pt x="66" y="323"/>
                </a:lnTo>
                <a:close/>
              </a:path>
            </a:pathLst>
          </a:custGeom>
          <a:solidFill>
            <a:srgbClr val="FFFFFF"/>
          </a:solidFill>
          <a:ln w="635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Freeform 8"/>
          <p:cNvSpPr>
            <a:spLocks noChangeAspect="1"/>
          </p:cNvSpPr>
          <p:nvPr/>
        </p:nvSpPr>
        <p:spPr bwMode="auto">
          <a:xfrm>
            <a:off x="4675188" y="4295775"/>
            <a:ext cx="541337" cy="260350"/>
          </a:xfrm>
          <a:custGeom>
            <a:avLst/>
            <a:gdLst>
              <a:gd name="T0" fmla="*/ 0 w 287"/>
              <a:gd name="T1" fmla="*/ 120742 h 138"/>
              <a:gd name="T2" fmla="*/ 1886 w 287"/>
              <a:gd name="T3" fmla="*/ 147155 h 138"/>
              <a:gd name="T4" fmla="*/ 9431 w 287"/>
              <a:gd name="T5" fmla="*/ 166021 h 138"/>
              <a:gd name="T6" fmla="*/ 11317 w 287"/>
              <a:gd name="T7" fmla="*/ 207526 h 138"/>
              <a:gd name="T8" fmla="*/ 24520 w 287"/>
              <a:gd name="T9" fmla="*/ 215073 h 138"/>
              <a:gd name="T10" fmla="*/ 43382 w 287"/>
              <a:gd name="T11" fmla="*/ 232052 h 138"/>
              <a:gd name="T12" fmla="*/ 54700 w 287"/>
              <a:gd name="T13" fmla="*/ 252805 h 138"/>
              <a:gd name="T14" fmla="*/ 79220 w 287"/>
              <a:gd name="T15" fmla="*/ 258464 h 138"/>
              <a:gd name="T16" fmla="*/ 111285 w 287"/>
              <a:gd name="T17" fmla="*/ 254691 h 138"/>
              <a:gd name="T18" fmla="*/ 154668 w 287"/>
              <a:gd name="T19" fmla="*/ 250918 h 138"/>
              <a:gd name="T20" fmla="*/ 188619 w 287"/>
              <a:gd name="T21" fmla="*/ 260351 h 138"/>
              <a:gd name="T22" fmla="*/ 198050 w 287"/>
              <a:gd name="T23" fmla="*/ 249031 h 138"/>
              <a:gd name="T24" fmla="*/ 205595 w 287"/>
              <a:gd name="T25" fmla="*/ 230165 h 138"/>
              <a:gd name="T26" fmla="*/ 226343 w 287"/>
              <a:gd name="T27" fmla="*/ 232052 h 138"/>
              <a:gd name="T28" fmla="*/ 239546 w 287"/>
              <a:gd name="T29" fmla="*/ 239598 h 138"/>
              <a:gd name="T30" fmla="*/ 247091 w 287"/>
              <a:gd name="T31" fmla="*/ 213186 h 138"/>
              <a:gd name="T32" fmla="*/ 267839 w 287"/>
              <a:gd name="T33" fmla="*/ 211299 h 138"/>
              <a:gd name="T34" fmla="*/ 290474 w 287"/>
              <a:gd name="T35" fmla="*/ 201866 h 138"/>
              <a:gd name="T36" fmla="*/ 320653 w 287"/>
              <a:gd name="T37" fmla="*/ 201866 h 138"/>
              <a:gd name="T38" fmla="*/ 343287 w 287"/>
              <a:gd name="T39" fmla="*/ 173567 h 138"/>
              <a:gd name="T40" fmla="*/ 358376 w 287"/>
              <a:gd name="T41" fmla="*/ 143382 h 138"/>
              <a:gd name="T42" fmla="*/ 375352 w 287"/>
              <a:gd name="T43" fmla="*/ 141495 h 138"/>
              <a:gd name="T44" fmla="*/ 394214 w 287"/>
              <a:gd name="T45" fmla="*/ 133949 h 138"/>
              <a:gd name="T46" fmla="*/ 416848 w 287"/>
              <a:gd name="T47" fmla="*/ 133949 h 138"/>
              <a:gd name="T48" fmla="*/ 433824 w 287"/>
              <a:gd name="T49" fmla="*/ 147155 h 138"/>
              <a:gd name="T50" fmla="*/ 462117 w 287"/>
              <a:gd name="T51" fmla="*/ 160361 h 138"/>
              <a:gd name="T52" fmla="*/ 490410 w 287"/>
              <a:gd name="T53" fmla="*/ 156588 h 138"/>
              <a:gd name="T54" fmla="*/ 505499 w 287"/>
              <a:gd name="T55" fmla="*/ 147155 h 138"/>
              <a:gd name="T56" fmla="*/ 479093 w 287"/>
              <a:gd name="T57" fmla="*/ 118856 h 138"/>
              <a:gd name="T58" fmla="*/ 494182 w 287"/>
              <a:gd name="T59" fmla="*/ 109423 h 138"/>
              <a:gd name="T60" fmla="*/ 507386 w 287"/>
              <a:gd name="T61" fmla="*/ 99990 h 138"/>
              <a:gd name="T62" fmla="*/ 526247 w 287"/>
              <a:gd name="T63" fmla="*/ 88670 h 138"/>
              <a:gd name="T64" fmla="*/ 541337 w 287"/>
              <a:gd name="T65" fmla="*/ 69804 h 138"/>
              <a:gd name="T66" fmla="*/ 516817 w 287"/>
              <a:gd name="T67" fmla="*/ 50938 h 138"/>
              <a:gd name="T68" fmla="*/ 499841 w 287"/>
              <a:gd name="T69" fmla="*/ 37732 h 138"/>
              <a:gd name="T70" fmla="*/ 471548 w 287"/>
              <a:gd name="T71" fmla="*/ 33959 h 138"/>
              <a:gd name="T72" fmla="*/ 431938 w 287"/>
              <a:gd name="T73" fmla="*/ 24526 h 138"/>
              <a:gd name="T74" fmla="*/ 403645 w 287"/>
              <a:gd name="T75" fmla="*/ 24526 h 138"/>
              <a:gd name="T76" fmla="*/ 386669 w 287"/>
              <a:gd name="T77" fmla="*/ 50938 h 138"/>
              <a:gd name="T78" fmla="*/ 362149 w 287"/>
              <a:gd name="T79" fmla="*/ 41505 h 138"/>
              <a:gd name="T80" fmla="*/ 343287 w 287"/>
              <a:gd name="T81" fmla="*/ 32072 h 138"/>
              <a:gd name="T82" fmla="*/ 307449 w 287"/>
              <a:gd name="T83" fmla="*/ 56598 h 138"/>
              <a:gd name="T84" fmla="*/ 299904 w 287"/>
              <a:gd name="T85" fmla="*/ 37732 h 138"/>
              <a:gd name="T86" fmla="*/ 282929 w 287"/>
              <a:gd name="T87" fmla="*/ 15093 h 138"/>
              <a:gd name="T88" fmla="*/ 262181 w 287"/>
              <a:gd name="T89" fmla="*/ 0 h 138"/>
              <a:gd name="T90" fmla="*/ 216912 w 287"/>
              <a:gd name="T91" fmla="*/ 43392 h 138"/>
              <a:gd name="T92" fmla="*/ 194278 w 287"/>
              <a:gd name="T93" fmla="*/ 9433 h 138"/>
              <a:gd name="T94" fmla="*/ 167871 w 287"/>
              <a:gd name="T95" fmla="*/ 18866 h 138"/>
              <a:gd name="T96" fmla="*/ 116944 w 287"/>
              <a:gd name="T97" fmla="*/ 47165 h 138"/>
              <a:gd name="T98" fmla="*/ 82992 w 287"/>
              <a:gd name="T99" fmla="*/ 69804 h 138"/>
              <a:gd name="T100" fmla="*/ 50927 w 287"/>
              <a:gd name="T101" fmla="*/ 79237 h 138"/>
              <a:gd name="T102" fmla="*/ 22634 w 287"/>
              <a:gd name="T103" fmla="*/ 101876 h 138"/>
              <a:gd name="T104" fmla="*/ 0 w 287"/>
              <a:gd name="T105" fmla="*/ 120742 h 138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287"/>
              <a:gd name="T160" fmla="*/ 0 h 138"/>
              <a:gd name="T161" fmla="*/ 287 w 287"/>
              <a:gd name="T162" fmla="*/ 138 h 138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287" h="138">
                <a:moveTo>
                  <a:pt x="0" y="64"/>
                </a:moveTo>
                <a:lnTo>
                  <a:pt x="1" y="78"/>
                </a:lnTo>
                <a:lnTo>
                  <a:pt x="5" y="88"/>
                </a:lnTo>
                <a:lnTo>
                  <a:pt x="6" y="110"/>
                </a:lnTo>
                <a:lnTo>
                  <a:pt x="13" y="114"/>
                </a:lnTo>
                <a:lnTo>
                  <a:pt x="23" y="123"/>
                </a:lnTo>
                <a:lnTo>
                  <a:pt x="29" y="134"/>
                </a:lnTo>
                <a:lnTo>
                  <a:pt x="42" y="137"/>
                </a:lnTo>
                <a:lnTo>
                  <a:pt x="59" y="135"/>
                </a:lnTo>
                <a:lnTo>
                  <a:pt x="82" y="133"/>
                </a:lnTo>
                <a:lnTo>
                  <a:pt x="100" y="138"/>
                </a:lnTo>
                <a:lnTo>
                  <a:pt x="105" y="132"/>
                </a:lnTo>
                <a:lnTo>
                  <a:pt x="109" y="122"/>
                </a:lnTo>
                <a:lnTo>
                  <a:pt x="120" y="123"/>
                </a:lnTo>
                <a:lnTo>
                  <a:pt x="127" y="127"/>
                </a:lnTo>
                <a:lnTo>
                  <a:pt x="131" y="113"/>
                </a:lnTo>
                <a:lnTo>
                  <a:pt x="142" y="112"/>
                </a:lnTo>
                <a:lnTo>
                  <a:pt x="154" y="107"/>
                </a:lnTo>
                <a:lnTo>
                  <a:pt x="170" y="107"/>
                </a:lnTo>
                <a:lnTo>
                  <a:pt x="182" y="92"/>
                </a:lnTo>
                <a:lnTo>
                  <a:pt x="190" y="76"/>
                </a:lnTo>
                <a:lnTo>
                  <a:pt x="199" y="75"/>
                </a:lnTo>
                <a:lnTo>
                  <a:pt x="209" y="71"/>
                </a:lnTo>
                <a:lnTo>
                  <a:pt x="221" y="71"/>
                </a:lnTo>
                <a:lnTo>
                  <a:pt x="230" y="78"/>
                </a:lnTo>
                <a:lnTo>
                  <a:pt x="245" y="85"/>
                </a:lnTo>
                <a:lnTo>
                  <a:pt x="260" y="83"/>
                </a:lnTo>
                <a:lnTo>
                  <a:pt x="268" y="78"/>
                </a:lnTo>
                <a:lnTo>
                  <a:pt x="254" y="63"/>
                </a:lnTo>
                <a:lnTo>
                  <a:pt x="262" y="58"/>
                </a:lnTo>
                <a:lnTo>
                  <a:pt x="269" y="53"/>
                </a:lnTo>
                <a:lnTo>
                  <a:pt x="279" y="47"/>
                </a:lnTo>
                <a:lnTo>
                  <a:pt x="287" y="37"/>
                </a:lnTo>
                <a:lnTo>
                  <a:pt x="274" y="27"/>
                </a:lnTo>
                <a:lnTo>
                  <a:pt x="265" y="20"/>
                </a:lnTo>
                <a:lnTo>
                  <a:pt x="250" y="18"/>
                </a:lnTo>
                <a:lnTo>
                  <a:pt x="229" y="13"/>
                </a:lnTo>
                <a:lnTo>
                  <a:pt x="214" y="13"/>
                </a:lnTo>
                <a:lnTo>
                  <a:pt x="205" y="27"/>
                </a:lnTo>
                <a:lnTo>
                  <a:pt x="192" y="22"/>
                </a:lnTo>
                <a:lnTo>
                  <a:pt x="182" y="17"/>
                </a:lnTo>
                <a:lnTo>
                  <a:pt x="163" y="30"/>
                </a:lnTo>
                <a:lnTo>
                  <a:pt x="159" y="20"/>
                </a:lnTo>
                <a:lnTo>
                  <a:pt x="150" y="8"/>
                </a:lnTo>
                <a:lnTo>
                  <a:pt x="139" y="0"/>
                </a:lnTo>
                <a:lnTo>
                  <a:pt x="115" y="23"/>
                </a:lnTo>
                <a:lnTo>
                  <a:pt x="103" y="5"/>
                </a:lnTo>
                <a:lnTo>
                  <a:pt x="89" y="10"/>
                </a:lnTo>
                <a:lnTo>
                  <a:pt x="62" y="25"/>
                </a:lnTo>
                <a:lnTo>
                  <a:pt x="44" y="37"/>
                </a:lnTo>
                <a:lnTo>
                  <a:pt x="27" y="42"/>
                </a:lnTo>
                <a:lnTo>
                  <a:pt x="12" y="54"/>
                </a:lnTo>
                <a:lnTo>
                  <a:pt x="0" y="64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 w="63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Freeform 7"/>
          <p:cNvSpPr>
            <a:spLocks noChangeAspect="1"/>
          </p:cNvSpPr>
          <p:nvPr/>
        </p:nvSpPr>
        <p:spPr bwMode="auto">
          <a:xfrm>
            <a:off x="4306888" y="4692650"/>
            <a:ext cx="323850" cy="168275"/>
          </a:xfrm>
          <a:custGeom>
            <a:avLst/>
            <a:gdLst>
              <a:gd name="T0" fmla="*/ 0 w 171"/>
              <a:gd name="T1" fmla="*/ 168275 h 89"/>
              <a:gd name="T2" fmla="*/ 1894 w 171"/>
              <a:gd name="T3" fmla="*/ 132351 h 89"/>
              <a:gd name="T4" fmla="*/ 5682 w 171"/>
              <a:gd name="T5" fmla="*/ 117225 h 89"/>
              <a:gd name="T6" fmla="*/ 49240 w 171"/>
              <a:gd name="T7" fmla="*/ 100209 h 89"/>
              <a:gd name="T8" fmla="*/ 45453 w 171"/>
              <a:gd name="T9" fmla="*/ 66176 h 89"/>
              <a:gd name="T10" fmla="*/ 9469 w 171"/>
              <a:gd name="T11" fmla="*/ 58613 h 89"/>
              <a:gd name="T12" fmla="*/ 13257 w 171"/>
              <a:gd name="T13" fmla="*/ 37815 h 89"/>
              <a:gd name="T14" fmla="*/ 28408 w 171"/>
              <a:gd name="T15" fmla="*/ 3781 h 89"/>
              <a:gd name="T16" fmla="*/ 64391 w 171"/>
              <a:gd name="T17" fmla="*/ 9454 h 89"/>
              <a:gd name="T18" fmla="*/ 90906 w 171"/>
              <a:gd name="T19" fmla="*/ 18907 h 89"/>
              <a:gd name="T20" fmla="*/ 113632 w 171"/>
              <a:gd name="T21" fmla="*/ 22689 h 89"/>
              <a:gd name="T22" fmla="*/ 128783 w 171"/>
              <a:gd name="T23" fmla="*/ 39705 h 89"/>
              <a:gd name="T24" fmla="*/ 142040 w 171"/>
              <a:gd name="T25" fmla="*/ 54831 h 89"/>
              <a:gd name="T26" fmla="*/ 155297 w 171"/>
              <a:gd name="T27" fmla="*/ 49159 h 89"/>
              <a:gd name="T28" fmla="*/ 159085 w 171"/>
              <a:gd name="T29" fmla="*/ 26470 h 89"/>
              <a:gd name="T30" fmla="*/ 168554 w 171"/>
              <a:gd name="T31" fmla="*/ 13235 h 89"/>
              <a:gd name="T32" fmla="*/ 187493 w 171"/>
              <a:gd name="T33" fmla="*/ 11344 h 89"/>
              <a:gd name="T34" fmla="*/ 204537 w 171"/>
              <a:gd name="T35" fmla="*/ 11344 h 89"/>
              <a:gd name="T36" fmla="*/ 221582 w 171"/>
              <a:gd name="T37" fmla="*/ 13235 h 89"/>
              <a:gd name="T38" fmla="*/ 229158 w 171"/>
              <a:gd name="T39" fmla="*/ 26470 h 89"/>
              <a:gd name="T40" fmla="*/ 246203 w 171"/>
              <a:gd name="T41" fmla="*/ 39705 h 89"/>
              <a:gd name="T42" fmla="*/ 251884 w 171"/>
              <a:gd name="T43" fmla="*/ 20798 h 89"/>
              <a:gd name="T44" fmla="*/ 263247 w 171"/>
              <a:gd name="T45" fmla="*/ 0 h 89"/>
              <a:gd name="T46" fmla="*/ 280292 w 171"/>
              <a:gd name="T47" fmla="*/ 0 h 89"/>
              <a:gd name="T48" fmla="*/ 291655 w 171"/>
              <a:gd name="T49" fmla="*/ 11344 h 89"/>
              <a:gd name="T50" fmla="*/ 310594 w 171"/>
              <a:gd name="T51" fmla="*/ 22689 h 89"/>
              <a:gd name="T52" fmla="*/ 323851 w 171"/>
              <a:gd name="T53" fmla="*/ 35924 h 89"/>
              <a:gd name="T54" fmla="*/ 301125 w 171"/>
              <a:gd name="T55" fmla="*/ 52940 h 89"/>
              <a:gd name="T56" fmla="*/ 282186 w 171"/>
              <a:gd name="T57" fmla="*/ 68066 h 89"/>
              <a:gd name="T58" fmla="*/ 255672 w 171"/>
              <a:gd name="T59" fmla="*/ 96427 h 89"/>
              <a:gd name="T60" fmla="*/ 223476 w 171"/>
              <a:gd name="T61" fmla="*/ 115335 h 89"/>
              <a:gd name="T62" fmla="*/ 210219 w 171"/>
              <a:gd name="T63" fmla="*/ 136133 h 89"/>
              <a:gd name="T64" fmla="*/ 174236 w 171"/>
              <a:gd name="T65" fmla="*/ 147477 h 89"/>
              <a:gd name="T66" fmla="*/ 142040 w 171"/>
              <a:gd name="T67" fmla="*/ 153149 h 89"/>
              <a:gd name="T68" fmla="*/ 121207 w 171"/>
              <a:gd name="T69" fmla="*/ 155040 h 89"/>
              <a:gd name="T70" fmla="*/ 107950 w 171"/>
              <a:gd name="T71" fmla="*/ 149368 h 89"/>
              <a:gd name="T72" fmla="*/ 90906 w 171"/>
              <a:gd name="T73" fmla="*/ 143696 h 89"/>
              <a:gd name="T74" fmla="*/ 54922 w 171"/>
              <a:gd name="T75" fmla="*/ 155040 h 89"/>
              <a:gd name="T76" fmla="*/ 41665 w 171"/>
              <a:gd name="T77" fmla="*/ 156931 h 89"/>
              <a:gd name="T78" fmla="*/ 0 w 171"/>
              <a:gd name="T79" fmla="*/ 168275 h 89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w 171"/>
              <a:gd name="T121" fmla="*/ 0 h 89"/>
              <a:gd name="T122" fmla="*/ 171 w 171"/>
              <a:gd name="T123" fmla="*/ 89 h 89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T120" t="T121" r="T122" b="T123"/>
            <a:pathLst>
              <a:path w="171" h="89">
                <a:moveTo>
                  <a:pt x="0" y="89"/>
                </a:moveTo>
                <a:lnTo>
                  <a:pt x="1" y="70"/>
                </a:lnTo>
                <a:lnTo>
                  <a:pt x="3" y="62"/>
                </a:lnTo>
                <a:lnTo>
                  <a:pt x="26" y="53"/>
                </a:lnTo>
                <a:lnTo>
                  <a:pt x="24" y="35"/>
                </a:lnTo>
                <a:lnTo>
                  <a:pt x="5" y="31"/>
                </a:lnTo>
                <a:lnTo>
                  <a:pt x="7" y="20"/>
                </a:lnTo>
                <a:lnTo>
                  <a:pt x="15" y="2"/>
                </a:lnTo>
                <a:lnTo>
                  <a:pt x="34" y="5"/>
                </a:lnTo>
                <a:lnTo>
                  <a:pt x="48" y="10"/>
                </a:lnTo>
                <a:lnTo>
                  <a:pt x="60" y="12"/>
                </a:lnTo>
                <a:lnTo>
                  <a:pt x="68" y="21"/>
                </a:lnTo>
                <a:lnTo>
                  <a:pt x="75" y="29"/>
                </a:lnTo>
                <a:lnTo>
                  <a:pt x="82" y="26"/>
                </a:lnTo>
                <a:lnTo>
                  <a:pt x="84" y="14"/>
                </a:lnTo>
                <a:lnTo>
                  <a:pt x="89" y="7"/>
                </a:lnTo>
                <a:lnTo>
                  <a:pt x="99" y="6"/>
                </a:lnTo>
                <a:lnTo>
                  <a:pt x="108" y="6"/>
                </a:lnTo>
                <a:lnTo>
                  <a:pt x="117" y="7"/>
                </a:lnTo>
                <a:lnTo>
                  <a:pt x="121" y="14"/>
                </a:lnTo>
                <a:lnTo>
                  <a:pt x="130" y="21"/>
                </a:lnTo>
                <a:lnTo>
                  <a:pt x="133" y="11"/>
                </a:lnTo>
                <a:lnTo>
                  <a:pt x="139" y="0"/>
                </a:lnTo>
                <a:lnTo>
                  <a:pt x="148" y="0"/>
                </a:lnTo>
                <a:lnTo>
                  <a:pt x="154" y="6"/>
                </a:lnTo>
                <a:lnTo>
                  <a:pt x="164" y="12"/>
                </a:lnTo>
                <a:lnTo>
                  <a:pt x="171" y="19"/>
                </a:lnTo>
                <a:lnTo>
                  <a:pt x="159" y="28"/>
                </a:lnTo>
                <a:lnTo>
                  <a:pt x="149" y="36"/>
                </a:lnTo>
                <a:lnTo>
                  <a:pt x="135" y="51"/>
                </a:lnTo>
                <a:lnTo>
                  <a:pt x="118" y="61"/>
                </a:lnTo>
                <a:lnTo>
                  <a:pt x="111" y="72"/>
                </a:lnTo>
                <a:lnTo>
                  <a:pt x="92" y="78"/>
                </a:lnTo>
                <a:lnTo>
                  <a:pt x="75" y="81"/>
                </a:lnTo>
                <a:lnTo>
                  <a:pt x="64" y="82"/>
                </a:lnTo>
                <a:lnTo>
                  <a:pt x="57" y="79"/>
                </a:lnTo>
                <a:lnTo>
                  <a:pt x="48" y="76"/>
                </a:lnTo>
                <a:lnTo>
                  <a:pt x="29" y="82"/>
                </a:lnTo>
                <a:lnTo>
                  <a:pt x="22" y="83"/>
                </a:lnTo>
                <a:lnTo>
                  <a:pt x="0" y="89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 w="63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Freeform 6"/>
          <p:cNvSpPr>
            <a:spLocks noChangeAspect="1" noEditPoints="1"/>
          </p:cNvSpPr>
          <p:nvPr/>
        </p:nvSpPr>
        <p:spPr bwMode="auto">
          <a:xfrm>
            <a:off x="4306888" y="1219200"/>
            <a:ext cx="947737" cy="2225675"/>
          </a:xfrm>
          <a:custGeom>
            <a:avLst/>
            <a:gdLst>
              <a:gd name="T0" fmla="*/ 859005 w 502"/>
              <a:gd name="T1" fmla="*/ 565849 h 1180"/>
              <a:gd name="T2" fmla="*/ 789152 w 502"/>
              <a:gd name="T3" fmla="*/ 692222 h 1180"/>
              <a:gd name="T4" fmla="*/ 760833 w 502"/>
              <a:gd name="T5" fmla="*/ 801619 h 1180"/>
              <a:gd name="T6" fmla="*/ 658885 w 502"/>
              <a:gd name="T7" fmla="*/ 920448 h 1180"/>
              <a:gd name="T8" fmla="*/ 558825 w 502"/>
              <a:gd name="T9" fmla="*/ 1018528 h 1180"/>
              <a:gd name="T10" fmla="*/ 490860 w 502"/>
              <a:gd name="T11" fmla="*/ 1176966 h 1180"/>
              <a:gd name="T12" fmla="*/ 483308 w 502"/>
              <a:gd name="T13" fmla="*/ 1354265 h 1180"/>
              <a:gd name="T14" fmla="*/ 596584 w 502"/>
              <a:gd name="T15" fmla="*/ 1403306 h 1180"/>
              <a:gd name="T16" fmla="*/ 570153 w 502"/>
              <a:gd name="T17" fmla="*/ 1512703 h 1180"/>
              <a:gd name="T18" fmla="*/ 454989 w 502"/>
              <a:gd name="T19" fmla="*/ 1522134 h 1180"/>
              <a:gd name="T20" fmla="*/ 398352 w 502"/>
              <a:gd name="T21" fmla="*/ 1535337 h 1180"/>
              <a:gd name="T22" fmla="*/ 515403 w 502"/>
              <a:gd name="T23" fmla="*/ 1565516 h 1180"/>
              <a:gd name="T24" fmla="*/ 507851 w 502"/>
              <a:gd name="T25" fmla="*/ 1648507 h 1180"/>
              <a:gd name="T26" fmla="*/ 400240 w 502"/>
              <a:gd name="T27" fmla="*/ 1648507 h 1180"/>
              <a:gd name="T28" fmla="*/ 439886 w 502"/>
              <a:gd name="T29" fmla="*/ 1714522 h 1180"/>
              <a:gd name="T30" fmla="*/ 413455 w 502"/>
              <a:gd name="T31" fmla="*/ 1880505 h 1180"/>
              <a:gd name="T32" fmla="*/ 319059 w 502"/>
              <a:gd name="T33" fmla="*/ 2065349 h 1180"/>
              <a:gd name="T34" fmla="*/ 220887 w 502"/>
              <a:gd name="T35" fmla="*/ 2050260 h 1180"/>
              <a:gd name="T36" fmla="*/ 213335 w 502"/>
              <a:gd name="T37" fmla="*/ 2140796 h 1180"/>
              <a:gd name="T38" fmla="*/ 143482 w 502"/>
              <a:gd name="T39" fmla="*/ 2152113 h 1180"/>
              <a:gd name="T40" fmla="*/ 109499 w 502"/>
              <a:gd name="T41" fmla="*/ 2112503 h 1180"/>
              <a:gd name="T42" fmla="*/ 111387 w 502"/>
              <a:gd name="T43" fmla="*/ 1984244 h 1180"/>
              <a:gd name="T44" fmla="*/ 50974 w 502"/>
              <a:gd name="T45" fmla="*/ 1854098 h 1180"/>
              <a:gd name="T46" fmla="*/ 32095 w 502"/>
              <a:gd name="T47" fmla="*/ 1712636 h 1180"/>
              <a:gd name="T48" fmla="*/ 0 w 502"/>
              <a:gd name="T49" fmla="*/ 1648507 h 1180"/>
              <a:gd name="T50" fmla="*/ 26431 w 502"/>
              <a:gd name="T51" fmla="*/ 1550426 h 1180"/>
              <a:gd name="T52" fmla="*/ 58526 w 502"/>
              <a:gd name="T53" fmla="*/ 1480638 h 1180"/>
              <a:gd name="T54" fmla="*/ 103836 w 502"/>
              <a:gd name="T55" fmla="*/ 1254299 h 1180"/>
              <a:gd name="T56" fmla="*/ 109499 w 502"/>
              <a:gd name="T57" fmla="*/ 1173194 h 1180"/>
              <a:gd name="T58" fmla="*/ 156698 w 502"/>
              <a:gd name="T59" fmla="*/ 841229 h 1180"/>
              <a:gd name="T60" fmla="*/ 283188 w 502"/>
              <a:gd name="T61" fmla="*/ 773327 h 1180"/>
              <a:gd name="T62" fmla="*/ 322835 w 502"/>
              <a:gd name="T63" fmla="*/ 562077 h 1180"/>
              <a:gd name="T64" fmla="*/ 404015 w 502"/>
              <a:gd name="T65" fmla="*/ 382891 h 1180"/>
              <a:gd name="T66" fmla="*/ 526730 w 502"/>
              <a:gd name="T67" fmla="*/ 218795 h 1180"/>
              <a:gd name="T68" fmla="*/ 594696 w 502"/>
              <a:gd name="T69" fmla="*/ 111284 h 1180"/>
              <a:gd name="T70" fmla="*/ 721186 w 502"/>
              <a:gd name="T71" fmla="*/ 11317 h 1180"/>
              <a:gd name="T72" fmla="*/ 777824 w 502"/>
              <a:gd name="T73" fmla="*/ 62243 h 1180"/>
              <a:gd name="T74" fmla="*/ 879772 w 502"/>
              <a:gd name="T75" fmla="*/ 175413 h 1180"/>
              <a:gd name="T76" fmla="*/ 917530 w 502"/>
              <a:gd name="T77" fmla="*/ 282925 h 1180"/>
              <a:gd name="T78" fmla="*/ 926970 w 502"/>
              <a:gd name="T79" fmla="*/ 473427 h 1180"/>
              <a:gd name="T80" fmla="*/ 251094 w 502"/>
              <a:gd name="T81" fmla="*/ 2184177 h 1180"/>
              <a:gd name="T82" fmla="*/ 232214 w 502"/>
              <a:gd name="T83" fmla="*/ 2220015 h 1180"/>
              <a:gd name="T84" fmla="*/ 549385 w 502"/>
              <a:gd name="T85" fmla="*/ 1938976 h 1180"/>
              <a:gd name="T86" fmla="*/ 606023 w 502"/>
              <a:gd name="T87" fmla="*/ 1848440 h 1180"/>
              <a:gd name="T88" fmla="*/ 581480 w 502"/>
              <a:gd name="T89" fmla="*/ 1789969 h 1180"/>
              <a:gd name="T90" fmla="*/ 526730 w 502"/>
              <a:gd name="T91" fmla="*/ 1882391 h 1180"/>
              <a:gd name="T92" fmla="*/ 549385 w 502"/>
              <a:gd name="T93" fmla="*/ 1938976 h 1180"/>
              <a:gd name="T94" fmla="*/ 66077 w 502"/>
              <a:gd name="T95" fmla="*/ 1650393 h 1180"/>
              <a:gd name="T96" fmla="*/ 100060 w 502"/>
              <a:gd name="T97" fmla="*/ 1584377 h 1180"/>
              <a:gd name="T98" fmla="*/ 173689 w 502"/>
              <a:gd name="T99" fmla="*/ 1574946 h 1180"/>
              <a:gd name="T100" fmla="*/ 181241 w 502"/>
              <a:gd name="T101" fmla="*/ 1614556 h 1180"/>
              <a:gd name="T102" fmla="*/ 73629 w 502"/>
              <a:gd name="T103" fmla="*/ 1682458 h 1180"/>
              <a:gd name="T104" fmla="*/ 211447 w 502"/>
              <a:gd name="T105" fmla="*/ 1712636 h 1180"/>
              <a:gd name="T106" fmla="*/ 258645 w 502"/>
              <a:gd name="T107" fmla="*/ 1640962 h 1180"/>
              <a:gd name="T108" fmla="*/ 239766 w 502"/>
              <a:gd name="T109" fmla="*/ 1705092 h 1180"/>
              <a:gd name="T110" fmla="*/ 203896 w 502"/>
              <a:gd name="T111" fmla="*/ 1778652 h 1180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502"/>
              <a:gd name="T169" fmla="*/ 0 h 1180"/>
              <a:gd name="T170" fmla="*/ 502 w 502"/>
              <a:gd name="T171" fmla="*/ 1180 h 1180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502" h="1180">
                <a:moveTo>
                  <a:pt x="502" y="277"/>
                </a:moveTo>
                <a:lnTo>
                  <a:pt x="469" y="276"/>
                </a:lnTo>
                <a:lnTo>
                  <a:pt x="455" y="300"/>
                </a:lnTo>
                <a:lnTo>
                  <a:pt x="430" y="322"/>
                </a:lnTo>
                <a:lnTo>
                  <a:pt x="412" y="347"/>
                </a:lnTo>
                <a:lnTo>
                  <a:pt x="418" y="367"/>
                </a:lnTo>
                <a:lnTo>
                  <a:pt x="422" y="388"/>
                </a:lnTo>
                <a:lnTo>
                  <a:pt x="415" y="419"/>
                </a:lnTo>
                <a:lnTo>
                  <a:pt x="403" y="425"/>
                </a:lnTo>
                <a:lnTo>
                  <a:pt x="389" y="446"/>
                </a:lnTo>
                <a:lnTo>
                  <a:pt x="380" y="466"/>
                </a:lnTo>
                <a:lnTo>
                  <a:pt x="349" y="488"/>
                </a:lnTo>
                <a:lnTo>
                  <a:pt x="329" y="510"/>
                </a:lnTo>
                <a:lnTo>
                  <a:pt x="310" y="521"/>
                </a:lnTo>
                <a:lnTo>
                  <a:pt x="296" y="540"/>
                </a:lnTo>
                <a:lnTo>
                  <a:pt x="286" y="559"/>
                </a:lnTo>
                <a:lnTo>
                  <a:pt x="272" y="580"/>
                </a:lnTo>
                <a:lnTo>
                  <a:pt x="260" y="624"/>
                </a:lnTo>
                <a:lnTo>
                  <a:pt x="255" y="662"/>
                </a:lnTo>
                <a:lnTo>
                  <a:pt x="253" y="699"/>
                </a:lnTo>
                <a:lnTo>
                  <a:pt x="256" y="718"/>
                </a:lnTo>
                <a:lnTo>
                  <a:pt x="275" y="720"/>
                </a:lnTo>
                <a:lnTo>
                  <a:pt x="289" y="739"/>
                </a:lnTo>
                <a:lnTo>
                  <a:pt x="316" y="744"/>
                </a:lnTo>
                <a:lnTo>
                  <a:pt x="323" y="773"/>
                </a:lnTo>
                <a:lnTo>
                  <a:pt x="325" y="794"/>
                </a:lnTo>
                <a:lnTo>
                  <a:pt x="302" y="802"/>
                </a:lnTo>
                <a:lnTo>
                  <a:pt x="283" y="804"/>
                </a:lnTo>
                <a:lnTo>
                  <a:pt x="255" y="807"/>
                </a:lnTo>
                <a:lnTo>
                  <a:pt x="241" y="807"/>
                </a:lnTo>
                <a:lnTo>
                  <a:pt x="216" y="801"/>
                </a:lnTo>
                <a:lnTo>
                  <a:pt x="212" y="800"/>
                </a:lnTo>
                <a:lnTo>
                  <a:pt x="211" y="814"/>
                </a:lnTo>
                <a:lnTo>
                  <a:pt x="214" y="823"/>
                </a:lnTo>
                <a:lnTo>
                  <a:pt x="244" y="829"/>
                </a:lnTo>
                <a:lnTo>
                  <a:pt x="273" y="830"/>
                </a:lnTo>
                <a:lnTo>
                  <a:pt x="297" y="833"/>
                </a:lnTo>
                <a:lnTo>
                  <a:pt x="290" y="869"/>
                </a:lnTo>
                <a:lnTo>
                  <a:pt x="269" y="874"/>
                </a:lnTo>
                <a:lnTo>
                  <a:pt x="247" y="874"/>
                </a:lnTo>
                <a:lnTo>
                  <a:pt x="231" y="873"/>
                </a:lnTo>
                <a:lnTo>
                  <a:pt x="212" y="874"/>
                </a:lnTo>
                <a:lnTo>
                  <a:pt x="212" y="887"/>
                </a:lnTo>
                <a:lnTo>
                  <a:pt x="229" y="895"/>
                </a:lnTo>
                <a:lnTo>
                  <a:pt x="233" y="909"/>
                </a:lnTo>
                <a:lnTo>
                  <a:pt x="228" y="930"/>
                </a:lnTo>
                <a:lnTo>
                  <a:pt x="221" y="958"/>
                </a:lnTo>
                <a:lnTo>
                  <a:pt x="219" y="997"/>
                </a:lnTo>
                <a:lnTo>
                  <a:pt x="200" y="1047"/>
                </a:lnTo>
                <a:lnTo>
                  <a:pt x="180" y="1078"/>
                </a:lnTo>
                <a:lnTo>
                  <a:pt x="169" y="1095"/>
                </a:lnTo>
                <a:lnTo>
                  <a:pt x="152" y="1066"/>
                </a:lnTo>
                <a:lnTo>
                  <a:pt x="129" y="1076"/>
                </a:lnTo>
                <a:lnTo>
                  <a:pt x="117" y="1087"/>
                </a:lnTo>
                <a:lnTo>
                  <a:pt x="110" y="1091"/>
                </a:lnTo>
                <a:lnTo>
                  <a:pt x="113" y="1121"/>
                </a:lnTo>
                <a:lnTo>
                  <a:pt x="113" y="1135"/>
                </a:lnTo>
                <a:lnTo>
                  <a:pt x="103" y="1144"/>
                </a:lnTo>
                <a:lnTo>
                  <a:pt x="89" y="1134"/>
                </a:lnTo>
                <a:lnTo>
                  <a:pt x="76" y="1141"/>
                </a:lnTo>
                <a:lnTo>
                  <a:pt x="57" y="1143"/>
                </a:lnTo>
                <a:lnTo>
                  <a:pt x="42" y="1139"/>
                </a:lnTo>
                <a:lnTo>
                  <a:pt x="58" y="1120"/>
                </a:lnTo>
                <a:lnTo>
                  <a:pt x="51" y="1083"/>
                </a:lnTo>
                <a:lnTo>
                  <a:pt x="45" y="1060"/>
                </a:lnTo>
                <a:lnTo>
                  <a:pt x="59" y="1052"/>
                </a:lnTo>
                <a:lnTo>
                  <a:pt x="59" y="1031"/>
                </a:lnTo>
                <a:lnTo>
                  <a:pt x="41" y="1032"/>
                </a:lnTo>
                <a:lnTo>
                  <a:pt x="27" y="983"/>
                </a:lnTo>
                <a:lnTo>
                  <a:pt x="15" y="943"/>
                </a:lnTo>
                <a:lnTo>
                  <a:pt x="10" y="922"/>
                </a:lnTo>
                <a:lnTo>
                  <a:pt x="17" y="908"/>
                </a:lnTo>
                <a:lnTo>
                  <a:pt x="17" y="888"/>
                </a:lnTo>
                <a:lnTo>
                  <a:pt x="0" y="896"/>
                </a:lnTo>
                <a:lnTo>
                  <a:pt x="0" y="874"/>
                </a:lnTo>
                <a:lnTo>
                  <a:pt x="3" y="846"/>
                </a:lnTo>
                <a:lnTo>
                  <a:pt x="5" y="836"/>
                </a:lnTo>
                <a:lnTo>
                  <a:pt x="14" y="822"/>
                </a:lnTo>
                <a:lnTo>
                  <a:pt x="25" y="821"/>
                </a:lnTo>
                <a:lnTo>
                  <a:pt x="25" y="792"/>
                </a:lnTo>
                <a:lnTo>
                  <a:pt x="31" y="785"/>
                </a:lnTo>
                <a:lnTo>
                  <a:pt x="38" y="776"/>
                </a:lnTo>
                <a:lnTo>
                  <a:pt x="46" y="723"/>
                </a:lnTo>
                <a:lnTo>
                  <a:pt x="55" y="665"/>
                </a:lnTo>
                <a:lnTo>
                  <a:pt x="72" y="648"/>
                </a:lnTo>
                <a:lnTo>
                  <a:pt x="65" y="635"/>
                </a:lnTo>
                <a:lnTo>
                  <a:pt x="58" y="622"/>
                </a:lnTo>
                <a:lnTo>
                  <a:pt x="59" y="570"/>
                </a:lnTo>
                <a:lnTo>
                  <a:pt x="58" y="474"/>
                </a:lnTo>
                <a:lnTo>
                  <a:pt x="83" y="446"/>
                </a:lnTo>
                <a:lnTo>
                  <a:pt x="111" y="422"/>
                </a:lnTo>
                <a:lnTo>
                  <a:pt x="135" y="431"/>
                </a:lnTo>
                <a:lnTo>
                  <a:pt x="150" y="410"/>
                </a:lnTo>
                <a:lnTo>
                  <a:pt x="140" y="385"/>
                </a:lnTo>
                <a:lnTo>
                  <a:pt x="157" y="335"/>
                </a:lnTo>
                <a:lnTo>
                  <a:pt x="171" y="298"/>
                </a:lnTo>
                <a:lnTo>
                  <a:pt x="187" y="252"/>
                </a:lnTo>
                <a:lnTo>
                  <a:pt x="202" y="234"/>
                </a:lnTo>
                <a:lnTo>
                  <a:pt x="214" y="203"/>
                </a:lnTo>
                <a:lnTo>
                  <a:pt x="236" y="175"/>
                </a:lnTo>
                <a:lnTo>
                  <a:pt x="257" y="141"/>
                </a:lnTo>
                <a:lnTo>
                  <a:pt x="279" y="116"/>
                </a:lnTo>
                <a:lnTo>
                  <a:pt x="292" y="95"/>
                </a:lnTo>
                <a:lnTo>
                  <a:pt x="310" y="76"/>
                </a:lnTo>
                <a:lnTo>
                  <a:pt x="315" y="59"/>
                </a:lnTo>
                <a:lnTo>
                  <a:pt x="368" y="50"/>
                </a:lnTo>
                <a:lnTo>
                  <a:pt x="382" y="30"/>
                </a:lnTo>
                <a:lnTo>
                  <a:pt x="382" y="6"/>
                </a:lnTo>
                <a:lnTo>
                  <a:pt x="399" y="0"/>
                </a:lnTo>
                <a:lnTo>
                  <a:pt x="400" y="21"/>
                </a:lnTo>
                <a:lnTo>
                  <a:pt x="412" y="33"/>
                </a:lnTo>
                <a:lnTo>
                  <a:pt x="426" y="48"/>
                </a:lnTo>
                <a:lnTo>
                  <a:pt x="457" y="62"/>
                </a:lnTo>
                <a:lnTo>
                  <a:pt x="466" y="93"/>
                </a:lnTo>
                <a:lnTo>
                  <a:pt x="471" y="113"/>
                </a:lnTo>
                <a:lnTo>
                  <a:pt x="472" y="134"/>
                </a:lnTo>
                <a:lnTo>
                  <a:pt x="486" y="150"/>
                </a:lnTo>
                <a:lnTo>
                  <a:pt x="491" y="194"/>
                </a:lnTo>
                <a:lnTo>
                  <a:pt x="491" y="218"/>
                </a:lnTo>
                <a:lnTo>
                  <a:pt x="491" y="251"/>
                </a:lnTo>
                <a:lnTo>
                  <a:pt x="502" y="277"/>
                </a:lnTo>
                <a:close/>
                <a:moveTo>
                  <a:pt x="123" y="1150"/>
                </a:moveTo>
                <a:lnTo>
                  <a:pt x="133" y="1158"/>
                </a:lnTo>
                <a:lnTo>
                  <a:pt x="140" y="1169"/>
                </a:lnTo>
                <a:lnTo>
                  <a:pt x="135" y="1180"/>
                </a:lnTo>
                <a:lnTo>
                  <a:pt x="123" y="1177"/>
                </a:lnTo>
                <a:lnTo>
                  <a:pt x="117" y="1167"/>
                </a:lnTo>
                <a:lnTo>
                  <a:pt x="123" y="1150"/>
                </a:lnTo>
                <a:close/>
                <a:moveTo>
                  <a:pt x="291" y="1028"/>
                </a:moveTo>
                <a:lnTo>
                  <a:pt x="298" y="1014"/>
                </a:lnTo>
                <a:lnTo>
                  <a:pt x="305" y="994"/>
                </a:lnTo>
                <a:lnTo>
                  <a:pt x="321" y="980"/>
                </a:lnTo>
                <a:lnTo>
                  <a:pt x="321" y="961"/>
                </a:lnTo>
                <a:lnTo>
                  <a:pt x="329" y="949"/>
                </a:lnTo>
                <a:lnTo>
                  <a:pt x="308" y="949"/>
                </a:lnTo>
                <a:lnTo>
                  <a:pt x="294" y="963"/>
                </a:lnTo>
                <a:lnTo>
                  <a:pt x="292" y="977"/>
                </a:lnTo>
                <a:lnTo>
                  <a:pt x="279" y="998"/>
                </a:lnTo>
                <a:lnTo>
                  <a:pt x="284" y="1010"/>
                </a:lnTo>
                <a:lnTo>
                  <a:pt x="281" y="1022"/>
                </a:lnTo>
                <a:lnTo>
                  <a:pt x="291" y="1028"/>
                </a:lnTo>
                <a:close/>
                <a:moveTo>
                  <a:pt x="39" y="892"/>
                </a:moveTo>
                <a:lnTo>
                  <a:pt x="32" y="885"/>
                </a:lnTo>
                <a:lnTo>
                  <a:pt x="35" y="875"/>
                </a:lnTo>
                <a:lnTo>
                  <a:pt x="38" y="860"/>
                </a:lnTo>
                <a:lnTo>
                  <a:pt x="48" y="860"/>
                </a:lnTo>
                <a:lnTo>
                  <a:pt x="53" y="840"/>
                </a:lnTo>
                <a:lnTo>
                  <a:pt x="60" y="822"/>
                </a:lnTo>
                <a:lnTo>
                  <a:pt x="81" y="817"/>
                </a:lnTo>
                <a:lnTo>
                  <a:pt x="92" y="835"/>
                </a:lnTo>
                <a:lnTo>
                  <a:pt x="110" y="832"/>
                </a:lnTo>
                <a:lnTo>
                  <a:pt x="111" y="849"/>
                </a:lnTo>
                <a:lnTo>
                  <a:pt x="96" y="856"/>
                </a:lnTo>
                <a:lnTo>
                  <a:pt x="84" y="872"/>
                </a:lnTo>
                <a:lnTo>
                  <a:pt x="69" y="881"/>
                </a:lnTo>
                <a:lnTo>
                  <a:pt x="39" y="892"/>
                </a:lnTo>
                <a:close/>
                <a:moveTo>
                  <a:pt x="108" y="935"/>
                </a:moveTo>
                <a:lnTo>
                  <a:pt x="107" y="925"/>
                </a:lnTo>
                <a:lnTo>
                  <a:pt x="112" y="908"/>
                </a:lnTo>
                <a:lnTo>
                  <a:pt x="119" y="896"/>
                </a:lnTo>
                <a:lnTo>
                  <a:pt x="128" y="886"/>
                </a:lnTo>
                <a:lnTo>
                  <a:pt x="137" y="870"/>
                </a:lnTo>
                <a:lnTo>
                  <a:pt x="146" y="879"/>
                </a:lnTo>
                <a:lnTo>
                  <a:pt x="138" y="893"/>
                </a:lnTo>
                <a:lnTo>
                  <a:pt x="127" y="904"/>
                </a:lnTo>
                <a:lnTo>
                  <a:pt x="123" y="919"/>
                </a:lnTo>
                <a:lnTo>
                  <a:pt x="118" y="939"/>
                </a:lnTo>
                <a:lnTo>
                  <a:pt x="108" y="943"/>
                </a:lnTo>
                <a:lnTo>
                  <a:pt x="108" y="935"/>
                </a:lnTo>
                <a:close/>
              </a:path>
            </a:pathLst>
          </a:custGeom>
          <a:solidFill>
            <a:srgbClr val="92D050"/>
          </a:solidFill>
          <a:ln w="63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Freeform 5"/>
          <p:cNvSpPr>
            <a:spLocks noChangeAspect="1"/>
          </p:cNvSpPr>
          <p:nvPr/>
        </p:nvSpPr>
        <p:spPr bwMode="auto">
          <a:xfrm>
            <a:off x="3541713" y="4484688"/>
            <a:ext cx="481012" cy="276225"/>
          </a:xfrm>
          <a:custGeom>
            <a:avLst/>
            <a:gdLst>
              <a:gd name="T0" fmla="*/ 164110 w 255"/>
              <a:gd name="T1" fmla="*/ 34055 h 146"/>
              <a:gd name="T2" fmla="*/ 135815 w 255"/>
              <a:gd name="T3" fmla="*/ 26487 h 146"/>
              <a:gd name="T4" fmla="*/ 81112 w 255"/>
              <a:gd name="T5" fmla="*/ 54867 h 146"/>
              <a:gd name="T6" fmla="*/ 54703 w 255"/>
              <a:gd name="T7" fmla="*/ 94598 h 146"/>
              <a:gd name="T8" fmla="*/ 18863 w 255"/>
              <a:gd name="T9" fmla="*/ 140004 h 146"/>
              <a:gd name="T10" fmla="*/ 0 w 255"/>
              <a:gd name="T11" fmla="*/ 189195 h 146"/>
              <a:gd name="T12" fmla="*/ 49044 w 255"/>
              <a:gd name="T13" fmla="*/ 162708 h 146"/>
              <a:gd name="T14" fmla="*/ 77339 w 255"/>
              <a:gd name="T15" fmla="*/ 189195 h 146"/>
              <a:gd name="T16" fmla="*/ 90543 w 255"/>
              <a:gd name="T17" fmla="*/ 232710 h 146"/>
              <a:gd name="T18" fmla="*/ 132043 w 255"/>
              <a:gd name="T19" fmla="*/ 257305 h 146"/>
              <a:gd name="T20" fmla="*/ 165996 w 255"/>
              <a:gd name="T21" fmla="*/ 249738 h 146"/>
              <a:gd name="T22" fmla="*/ 199950 w 255"/>
              <a:gd name="T23" fmla="*/ 227034 h 146"/>
              <a:gd name="T24" fmla="*/ 228245 w 255"/>
              <a:gd name="T25" fmla="*/ 217574 h 146"/>
              <a:gd name="T26" fmla="*/ 267858 w 255"/>
              <a:gd name="T27" fmla="*/ 253522 h 146"/>
              <a:gd name="T28" fmla="*/ 313129 w 255"/>
              <a:gd name="T29" fmla="*/ 261089 h 146"/>
              <a:gd name="T30" fmla="*/ 326334 w 255"/>
              <a:gd name="T31" fmla="*/ 227034 h 146"/>
              <a:gd name="T32" fmla="*/ 339538 w 255"/>
              <a:gd name="T33" fmla="*/ 206223 h 146"/>
              <a:gd name="T34" fmla="*/ 384810 w 255"/>
              <a:gd name="T35" fmla="*/ 223250 h 146"/>
              <a:gd name="T36" fmla="*/ 409332 w 255"/>
              <a:gd name="T37" fmla="*/ 244062 h 146"/>
              <a:gd name="T38" fmla="*/ 420650 w 255"/>
              <a:gd name="T39" fmla="*/ 215683 h 146"/>
              <a:gd name="T40" fmla="*/ 445172 w 255"/>
              <a:gd name="T41" fmla="*/ 204331 h 146"/>
              <a:gd name="T42" fmla="*/ 471580 w 255"/>
              <a:gd name="T43" fmla="*/ 179735 h 146"/>
              <a:gd name="T44" fmla="*/ 471580 w 255"/>
              <a:gd name="T45" fmla="*/ 153248 h 146"/>
              <a:gd name="T46" fmla="*/ 448945 w 255"/>
              <a:gd name="T47" fmla="*/ 117301 h 146"/>
              <a:gd name="T48" fmla="*/ 407445 w 255"/>
              <a:gd name="T49" fmla="*/ 113517 h 146"/>
              <a:gd name="T50" fmla="*/ 424422 w 255"/>
              <a:gd name="T51" fmla="*/ 85138 h 146"/>
              <a:gd name="T52" fmla="*/ 443286 w 255"/>
              <a:gd name="T53" fmla="*/ 58651 h 146"/>
              <a:gd name="T54" fmla="*/ 381037 w 255"/>
              <a:gd name="T55" fmla="*/ 52975 h 146"/>
              <a:gd name="T56" fmla="*/ 358401 w 255"/>
              <a:gd name="T57" fmla="*/ 20811 h 146"/>
              <a:gd name="T58" fmla="*/ 307470 w 255"/>
              <a:gd name="T59" fmla="*/ 26487 h 146"/>
              <a:gd name="T60" fmla="*/ 281062 w 255"/>
              <a:gd name="T61" fmla="*/ 0 h 146"/>
              <a:gd name="T62" fmla="*/ 215041 w 255"/>
              <a:gd name="T63" fmla="*/ 41623 h 146"/>
              <a:gd name="T64" fmla="*/ 175428 w 255"/>
              <a:gd name="T65" fmla="*/ 22703 h 14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255"/>
              <a:gd name="T100" fmla="*/ 0 h 146"/>
              <a:gd name="T101" fmla="*/ 255 w 255"/>
              <a:gd name="T102" fmla="*/ 146 h 14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255" h="146">
                <a:moveTo>
                  <a:pt x="93" y="12"/>
                </a:moveTo>
                <a:lnTo>
                  <a:pt x="87" y="18"/>
                </a:lnTo>
                <a:lnTo>
                  <a:pt x="80" y="17"/>
                </a:lnTo>
                <a:lnTo>
                  <a:pt x="72" y="14"/>
                </a:lnTo>
                <a:lnTo>
                  <a:pt x="56" y="21"/>
                </a:lnTo>
                <a:lnTo>
                  <a:pt x="43" y="29"/>
                </a:lnTo>
                <a:lnTo>
                  <a:pt x="33" y="40"/>
                </a:lnTo>
                <a:lnTo>
                  <a:pt x="29" y="50"/>
                </a:lnTo>
                <a:lnTo>
                  <a:pt x="22" y="66"/>
                </a:lnTo>
                <a:lnTo>
                  <a:pt x="10" y="74"/>
                </a:lnTo>
                <a:lnTo>
                  <a:pt x="0" y="88"/>
                </a:lnTo>
                <a:lnTo>
                  <a:pt x="0" y="100"/>
                </a:lnTo>
                <a:lnTo>
                  <a:pt x="8" y="100"/>
                </a:lnTo>
                <a:lnTo>
                  <a:pt x="26" y="86"/>
                </a:lnTo>
                <a:lnTo>
                  <a:pt x="34" y="86"/>
                </a:lnTo>
                <a:lnTo>
                  <a:pt x="41" y="100"/>
                </a:lnTo>
                <a:lnTo>
                  <a:pt x="45" y="110"/>
                </a:lnTo>
                <a:lnTo>
                  <a:pt x="48" y="123"/>
                </a:lnTo>
                <a:lnTo>
                  <a:pt x="53" y="131"/>
                </a:lnTo>
                <a:lnTo>
                  <a:pt x="70" y="136"/>
                </a:lnTo>
                <a:lnTo>
                  <a:pt x="80" y="135"/>
                </a:lnTo>
                <a:lnTo>
                  <a:pt x="88" y="132"/>
                </a:lnTo>
                <a:lnTo>
                  <a:pt x="99" y="132"/>
                </a:lnTo>
                <a:lnTo>
                  <a:pt x="106" y="120"/>
                </a:lnTo>
                <a:lnTo>
                  <a:pt x="115" y="108"/>
                </a:lnTo>
                <a:lnTo>
                  <a:pt x="121" y="115"/>
                </a:lnTo>
                <a:lnTo>
                  <a:pt x="132" y="122"/>
                </a:lnTo>
                <a:lnTo>
                  <a:pt x="142" y="134"/>
                </a:lnTo>
                <a:lnTo>
                  <a:pt x="152" y="146"/>
                </a:lnTo>
                <a:lnTo>
                  <a:pt x="166" y="138"/>
                </a:lnTo>
                <a:lnTo>
                  <a:pt x="171" y="129"/>
                </a:lnTo>
                <a:lnTo>
                  <a:pt x="173" y="120"/>
                </a:lnTo>
                <a:lnTo>
                  <a:pt x="173" y="112"/>
                </a:lnTo>
                <a:lnTo>
                  <a:pt x="180" y="109"/>
                </a:lnTo>
                <a:lnTo>
                  <a:pt x="194" y="113"/>
                </a:lnTo>
                <a:lnTo>
                  <a:pt x="204" y="118"/>
                </a:lnTo>
                <a:lnTo>
                  <a:pt x="212" y="124"/>
                </a:lnTo>
                <a:lnTo>
                  <a:pt x="217" y="129"/>
                </a:lnTo>
                <a:lnTo>
                  <a:pt x="226" y="122"/>
                </a:lnTo>
                <a:lnTo>
                  <a:pt x="223" y="114"/>
                </a:lnTo>
                <a:lnTo>
                  <a:pt x="224" y="108"/>
                </a:lnTo>
                <a:lnTo>
                  <a:pt x="236" y="108"/>
                </a:lnTo>
                <a:lnTo>
                  <a:pt x="243" y="100"/>
                </a:lnTo>
                <a:lnTo>
                  <a:pt x="250" y="95"/>
                </a:lnTo>
                <a:lnTo>
                  <a:pt x="255" y="86"/>
                </a:lnTo>
                <a:lnTo>
                  <a:pt x="250" y="81"/>
                </a:lnTo>
                <a:lnTo>
                  <a:pt x="245" y="70"/>
                </a:lnTo>
                <a:lnTo>
                  <a:pt x="238" y="62"/>
                </a:lnTo>
                <a:lnTo>
                  <a:pt x="226" y="60"/>
                </a:lnTo>
                <a:lnTo>
                  <a:pt x="216" y="60"/>
                </a:lnTo>
                <a:lnTo>
                  <a:pt x="219" y="50"/>
                </a:lnTo>
                <a:lnTo>
                  <a:pt x="225" y="45"/>
                </a:lnTo>
                <a:lnTo>
                  <a:pt x="238" y="40"/>
                </a:lnTo>
                <a:lnTo>
                  <a:pt x="235" y="31"/>
                </a:lnTo>
                <a:lnTo>
                  <a:pt x="214" y="28"/>
                </a:lnTo>
                <a:lnTo>
                  <a:pt x="202" y="28"/>
                </a:lnTo>
                <a:lnTo>
                  <a:pt x="195" y="19"/>
                </a:lnTo>
                <a:lnTo>
                  <a:pt x="190" y="11"/>
                </a:lnTo>
                <a:lnTo>
                  <a:pt x="180" y="2"/>
                </a:lnTo>
                <a:lnTo>
                  <a:pt x="163" y="14"/>
                </a:lnTo>
                <a:lnTo>
                  <a:pt x="161" y="3"/>
                </a:lnTo>
                <a:lnTo>
                  <a:pt x="149" y="0"/>
                </a:lnTo>
                <a:lnTo>
                  <a:pt x="129" y="22"/>
                </a:lnTo>
                <a:lnTo>
                  <a:pt x="114" y="22"/>
                </a:lnTo>
                <a:lnTo>
                  <a:pt x="102" y="14"/>
                </a:lnTo>
                <a:lnTo>
                  <a:pt x="93" y="12"/>
                </a:lnTo>
                <a:close/>
              </a:path>
            </a:pathLst>
          </a:custGeom>
          <a:solidFill>
            <a:srgbClr val="FFFFFF"/>
          </a:solidFill>
          <a:ln w="635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Freeform 4"/>
          <p:cNvSpPr>
            <a:spLocks noChangeAspect="1"/>
          </p:cNvSpPr>
          <p:nvPr/>
        </p:nvSpPr>
        <p:spPr bwMode="auto">
          <a:xfrm>
            <a:off x="4237038" y="4043363"/>
            <a:ext cx="635000" cy="373062"/>
          </a:xfrm>
          <a:custGeom>
            <a:avLst/>
            <a:gdLst>
              <a:gd name="T0" fmla="*/ 137961 w 336"/>
              <a:gd name="T1" fmla="*/ 371178 h 198"/>
              <a:gd name="T2" fmla="*/ 187098 w 336"/>
              <a:gd name="T3" fmla="*/ 369294 h 198"/>
              <a:gd name="T4" fmla="*/ 224896 w 336"/>
              <a:gd name="T5" fmla="*/ 352336 h 198"/>
              <a:gd name="T6" fmla="*/ 270253 w 336"/>
              <a:gd name="T7" fmla="*/ 325958 h 198"/>
              <a:gd name="T8" fmla="*/ 328839 w 336"/>
              <a:gd name="T9" fmla="*/ 335379 h 198"/>
              <a:gd name="T10" fmla="*/ 379866 w 336"/>
              <a:gd name="T11" fmla="*/ 350452 h 198"/>
              <a:gd name="T12" fmla="*/ 438452 w 336"/>
              <a:gd name="T13" fmla="*/ 373062 h 198"/>
              <a:gd name="T14" fmla="*/ 489479 w 336"/>
              <a:gd name="T15" fmla="*/ 331611 h 198"/>
              <a:gd name="T16" fmla="*/ 555625 w 336"/>
              <a:gd name="T17" fmla="*/ 299580 h 198"/>
              <a:gd name="T18" fmla="*/ 633110 w 336"/>
              <a:gd name="T19" fmla="*/ 261897 h 198"/>
              <a:gd name="T20" fmla="*/ 616101 w 336"/>
              <a:gd name="T21" fmla="*/ 212909 h 198"/>
              <a:gd name="T22" fmla="*/ 561295 w 336"/>
              <a:gd name="T23" fmla="*/ 184647 h 198"/>
              <a:gd name="T24" fmla="*/ 532946 w 336"/>
              <a:gd name="T25" fmla="*/ 177110 h 198"/>
              <a:gd name="T26" fmla="*/ 506488 w 336"/>
              <a:gd name="T27" fmla="*/ 137543 h 198"/>
              <a:gd name="T28" fmla="*/ 468690 w 336"/>
              <a:gd name="T29" fmla="*/ 114933 h 198"/>
              <a:gd name="T30" fmla="*/ 440342 w 336"/>
              <a:gd name="T31" fmla="*/ 154500 h 198"/>
              <a:gd name="T32" fmla="*/ 393095 w 336"/>
              <a:gd name="T33" fmla="*/ 141311 h 198"/>
              <a:gd name="T34" fmla="*/ 393095 w 336"/>
              <a:gd name="T35" fmla="*/ 107397 h 198"/>
              <a:gd name="T36" fmla="*/ 379866 w 336"/>
              <a:gd name="T37" fmla="*/ 67829 h 198"/>
              <a:gd name="T38" fmla="*/ 345848 w 336"/>
              <a:gd name="T39" fmla="*/ 82903 h 198"/>
              <a:gd name="T40" fmla="*/ 294821 w 336"/>
              <a:gd name="T41" fmla="*/ 60293 h 198"/>
              <a:gd name="T42" fmla="*/ 257024 w 336"/>
              <a:gd name="T43" fmla="*/ 28262 h 198"/>
              <a:gd name="T44" fmla="*/ 217336 w 336"/>
              <a:gd name="T45" fmla="*/ 32031 h 198"/>
              <a:gd name="T46" fmla="*/ 192768 w 336"/>
              <a:gd name="T47" fmla="*/ 11305 h 198"/>
              <a:gd name="T48" fmla="*/ 175759 w 336"/>
              <a:gd name="T49" fmla="*/ 45220 h 198"/>
              <a:gd name="T50" fmla="*/ 128512 w 336"/>
              <a:gd name="T51" fmla="*/ 54640 h 198"/>
              <a:gd name="T52" fmla="*/ 75595 w 336"/>
              <a:gd name="T53" fmla="*/ 82903 h 198"/>
              <a:gd name="T54" fmla="*/ 34018 w 336"/>
              <a:gd name="T55" fmla="*/ 116817 h 198"/>
              <a:gd name="T56" fmla="*/ 3780 w 336"/>
              <a:gd name="T57" fmla="*/ 150732 h 198"/>
              <a:gd name="T58" fmla="*/ 7560 w 336"/>
              <a:gd name="T59" fmla="*/ 212909 h 198"/>
              <a:gd name="T60" fmla="*/ 43467 w 336"/>
              <a:gd name="T61" fmla="*/ 258129 h 198"/>
              <a:gd name="T62" fmla="*/ 68036 w 336"/>
              <a:gd name="T63" fmla="*/ 284507 h 198"/>
              <a:gd name="T64" fmla="*/ 107723 w 336"/>
              <a:gd name="T65" fmla="*/ 318422 h 198"/>
              <a:gd name="T66" fmla="*/ 128512 w 336"/>
              <a:gd name="T67" fmla="*/ 354220 h 198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336"/>
              <a:gd name="T103" fmla="*/ 0 h 198"/>
              <a:gd name="T104" fmla="*/ 336 w 336"/>
              <a:gd name="T105" fmla="*/ 198 h 198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336" h="198">
                <a:moveTo>
                  <a:pt x="68" y="188"/>
                </a:moveTo>
                <a:lnTo>
                  <a:pt x="73" y="197"/>
                </a:lnTo>
                <a:lnTo>
                  <a:pt x="85" y="197"/>
                </a:lnTo>
                <a:lnTo>
                  <a:pt x="99" y="196"/>
                </a:lnTo>
                <a:lnTo>
                  <a:pt x="110" y="196"/>
                </a:lnTo>
                <a:lnTo>
                  <a:pt x="119" y="187"/>
                </a:lnTo>
                <a:lnTo>
                  <a:pt x="128" y="172"/>
                </a:lnTo>
                <a:lnTo>
                  <a:pt x="143" y="173"/>
                </a:lnTo>
                <a:lnTo>
                  <a:pt x="164" y="174"/>
                </a:lnTo>
                <a:lnTo>
                  <a:pt x="174" y="178"/>
                </a:lnTo>
                <a:lnTo>
                  <a:pt x="189" y="183"/>
                </a:lnTo>
                <a:lnTo>
                  <a:pt x="201" y="186"/>
                </a:lnTo>
                <a:lnTo>
                  <a:pt x="221" y="192"/>
                </a:lnTo>
                <a:lnTo>
                  <a:pt x="232" y="198"/>
                </a:lnTo>
                <a:lnTo>
                  <a:pt x="244" y="188"/>
                </a:lnTo>
                <a:lnTo>
                  <a:pt x="259" y="176"/>
                </a:lnTo>
                <a:lnTo>
                  <a:pt x="276" y="171"/>
                </a:lnTo>
                <a:lnTo>
                  <a:pt x="294" y="159"/>
                </a:lnTo>
                <a:lnTo>
                  <a:pt x="321" y="144"/>
                </a:lnTo>
                <a:lnTo>
                  <a:pt x="335" y="139"/>
                </a:lnTo>
                <a:lnTo>
                  <a:pt x="336" y="123"/>
                </a:lnTo>
                <a:lnTo>
                  <a:pt x="326" y="113"/>
                </a:lnTo>
                <a:lnTo>
                  <a:pt x="318" y="104"/>
                </a:lnTo>
                <a:lnTo>
                  <a:pt x="297" y="98"/>
                </a:lnTo>
                <a:lnTo>
                  <a:pt x="282" y="106"/>
                </a:lnTo>
                <a:lnTo>
                  <a:pt x="282" y="94"/>
                </a:lnTo>
                <a:lnTo>
                  <a:pt x="281" y="82"/>
                </a:lnTo>
                <a:lnTo>
                  <a:pt x="268" y="73"/>
                </a:lnTo>
                <a:lnTo>
                  <a:pt x="256" y="67"/>
                </a:lnTo>
                <a:lnTo>
                  <a:pt x="248" y="61"/>
                </a:lnTo>
                <a:lnTo>
                  <a:pt x="237" y="71"/>
                </a:lnTo>
                <a:lnTo>
                  <a:pt x="233" y="82"/>
                </a:lnTo>
                <a:lnTo>
                  <a:pt x="225" y="81"/>
                </a:lnTo>
                <a:lnTo>
                  <a:pt x="208" y="75"/>
                </a:lnTo>
                <a:lnTo>
                  <a:pt x="201" y="68"/>
                </a:lnTo>
                <a:lnTo>
                  <a:pt x="208" y="57"/>
                </a:lnTo>
                <a:lnTo>
                  <a:pt x="220" y="38"/>
                </a:lnTo>
                <a:lnTo>
                  <a:pt x="201" y="36"/>
                </a:lnTo>
                <a:lnTo>
                  <a:pt x="195" y="41"/>
                </a:lnTo>
                <a:lnTo>
                  <a:pt x="183" y="44"/>
                </a:lnTo>
                <a:lnTo>
                  <a:pt x="172" y="33"/>
                </a:lnTo>
                <a:lnTo>
                  <a:pt x="156" y="32"/>
                </a:lnTo>
                <a:lnTo>
                  <a:pt x="143" y="24"/>
                </a:lnTo>
                <a:lnTo>
                  <a:pt x="136" y="15"/>
                </a:lnTo>
                <a:lnTo>
                  <a:pt x="125" y="20"/>
                </a:lnTo>
                <a:lnTo>
                  <a:pt x="115" y="17"/>
                </a:lnTo>
                <a:lnTo>
                  <a:pt x="114" y="0"/>
                </a:lnTo>
                <a:lnTo>
                  <a:pt x="102" y="6"/>
                </a:lnTo>
                <a:lnTo>
                  <a:pt x="102" y="19"/>
                </a:lnTo>
                <a:lnTo>
                  <a:pt x="93" y="24"/>
                </a:lnTo>
                <a:lnTo>
                  <a:pt x="79" y="24"/>
                </a:lnTo>
                <a:lnTo>
                  <a:pt x="68" y="29"/>
                </a:lnTo>
                <a:lnTo>
                  <a:pt x="54" y="34"/>
                </a:lnTo>
                <a:lnTo>
                  <a:pt x="40" y="44"/>
                </a:lnTo>
                <a:lnTo>
                  <a:pt x="26" y="51"/>
                </a:lnTo>
                <a:lnTo>
                  <a:pt x="18" y="62"/>
                </a:lnTo>
                <a:lnTo>
                  <a:pt x="1" y="68"/>
                </a:lnTo>
                <a:lnTo>
                  <a:pt x="2" y="80"/>
                </a:lnTo>
                <a:lnTo>
                  <a:pt x="0" y="92"/>
                </a:lnTo>
                <a:lnTo>
                  <a:pt x="4" y="113"/>
                </a:lnTo>
                <a:lnTo>
                  <a:pt x="15" y="128"/>
                </a:lnTo>
                <a:lnTo>
                  <a:pt x="23" y="137"/>
                </a:lnTo>
                <a:lnTo>
                  <a:pt x="25" y="143"/>
                </a:lnTo>
                <a:lnTo>
                  <a:pt x="36" y="151"/>
                </a:lnTo>
                <a:lnTo>
                  <a:pt x="47" y="159"/>
                </a:lnTo>
                <a:lnTo>
                  <a:pt x="57" y="169"/>
                </a:lnTo>
                <a:lnTo>
                  <a:pt x="63" y="181"/>
                </a:lnTo>
                <a:lnTo>
                  <a:pt x="68" y="188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 w="63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Freeform 3"/>
          <p:cNvSpPr>
            <a:spLocks noChangeAspect="1" noEditPoints="1"/>
          </p:cNvSpPr>
          <p:nvPr/>
        </p:nvSpPr>
        <p:spPr bwMode="auto">
          <a:xfrm>
            <a:off x="5507038" y="5254625"/>
            <a:ext cx="2305050" cy="1038225"/>
          </a:xfrm>
          <a:custGeom>
            <a:avLst/>
            <a:gdLst>
              <a:gd name="T0" fmla="*/ 1278067 w 1221"/>
              <a:gd name="T1" fmla="*/ 804152 h 550"/>
              <a:gd name="T2" fmla="*/ 1053414 w 1221"/>
              <a:gd name="T3" fmla="*/ 928739 h 550"/>
              <a:gd name="T4" fmla="*/ 817434 w 1221"/>
              <a:gd name="T5" fmla="*/ 921189 h 550"/>
              <a:gd name="T6" fmla="*/ 568239 w 1221"/>
              <a:gd name="T7" fmla="*/ 1009910 h 550"/>
              <a:gd name="T8" fmla="*/ 377568 w 1221"/>
              <a:gd name="T9" fmla="*/ 953279 h 550"/>
              <a:gd name="T10" fmla="*/ 286951 w 1221"/>
              <a:gd name="T11" fmla="*/ 904199 h 550"/>
              <a:gd name="T12" fmla="*/ 249195 w 1221"/>
              <a:gd name="T13" fmla="*/ 830580 h 550"/>
              <a:gd name="T14" fmla="*/ 188784 w 1221"/>
              <a:gd name="T15" fmla="*/ 753185 h 550"/>
              <a:gd name="T16" fmla="*/ 237868 w 1221"/>
              <a:gd name="T17" fmla="*/ 683341 h 550"/>
              <a:gd name="T18" fmla="*/ 196335 w 1221"/>
              <a:gd name="T19" fmla="*/ 607834 h 550"/>
              <a:gd name="T20" fmla="*/ 160466 w 1221"/>
              <a:gd name="T21" fmla="*/ 521000 h 550"/>
              <a:gd name="T22" fmla="*/ 203887 w 1221"/>
              <a:gd name="T23" fmla="*/ 396413 h 550"/>
              <a:gd name="T24" fmla="*/ 443642 w 1221"/>
              <a:gd name="T25" fmla="*/ 392638 h 550"/>
              <a:gd name="T26" fmla="*/ 519156 w 1221"/>
              <a:gd name="T27" fmla="*/ 334120 h 550"/>
              <a:gd name="T28" fmla="*/ 517268 w 1221"/>
              <a:gd name="T29" fmla="*/ 258612 h 550"/>
              <a:gd name="T30" fmla="*/ 768350 w 1221"/>
              <a:gd name="T31" fmla="*/ 160453 h 550"/>
              <a:gd name="T32" fmla="*/ 1047750 w 1221"/>
              <a:gd name="T33" fmla="*/ 84946 h 550"/>
              <a:gd name="T34" fmla="*/ 1138367 w 1221"/>
              <a:gd name="T35" fmla="*/ 117036 h 550"/>
              <a:gd name="T36" fmla="*/ 1253525 w 1221"/>
              <a:gd name="T37" fmla="*/ 151015 h 550"/>
              <a:gd name="T38" fmla="*/ 1430982 w 1221"/>
              <a:gd name="T39" fmla="*/ 183105 h 550"/>
              <a:gd name="T40" fmla="*/ 1819876 w 1221"/>
              <a:gd name="T41" fmla="*/ 26428 h 550"/>
              <a:gd name="T42" fmla="*/ 1919932 w 1221"/>
              <a:gd name="T43" fmla="*/ 26428 h 550"/>
              <a:gd name="T44" fmla="*/ 2025651 w 1221"/>
              <a:gd name="T45" fmla="*/ 41529 h 550"/>
              <a:gd name="T46" fmla="*/ 2065296 w 1221"/>
              <a:gd name="T47" fmla="*/ 158565 h 550"/>
              <a:gd name="T48" fmla="*/ 2191781 w 1221"/>
              <a:gd name="T49" fmla="*/ 203870 h 550"/>
              <a:gd name="T50" fmla="*/ 2169127 w 1221"/>
              <a:gd name="T51" fmla="*/ 337895 h 550"/>
              <a:gd name="T52" fmla="*/ 2233313 w 1221"/>
              <a:gd name="T53" fmla="*/ 513449 h 550"/>
              <a:gd name="T54" fmla="*/ 2263519 w 1221"/>
              <a:gd name="T55" fmla="*/ 619160 h 550"/>
              <a:gd name="T56" fmla="*/ 2178566 w 1221"/>
              <a:gd name="T57" fmla="*/ 626710 h 550"/>
              <a:gd name="T58" fmla="*/ 2010548 w 1221"/>
              <a:gd name="T59" fmla="*/ 651250 h 550"/>
              <a:gd name="T60" fmla="*/ 1882175 w 1221"/>
              <a:gd name="T61" fmla="*/ 707881 h 550"/>
              <a:gd name="T62" fmla="*/ 1691503 w 1221"/>
              <a:gd name="T63" fmla="*/ 779612 h 550"/>
              <a:gd name="T64" fmla="*/ 1512159 w 1221"/>
              <a:gd name="T65" fmla="*/ 789051 h 550"/>
              <a:gd name="T66" fmla="*/ 1372459 w 1221"/>
              <a:gd name="T67" fmla="*/ 838131 h 550"/>
              <a:gd name="T68" fmla="*/ 292615 w 1221"/>
              <a:gd name="T69" fmla="*/ 145351 h 550"/>
              <a:gd name="T70" fmla="*/ 417212 w 1221"/>
              <a:gd name="T71" fmla="*/ 252949 h 550"/>
              <a:gd name="T72" fmla="*/ 245419 w 1221"/>
              <a:gd name="T73" fmla="*/ 336007 h 550"/>
              <a:gd name="T74" fmla="*/ 111382 w 1221"/>
              <a:gd name="T75" fmla="*/ 356772 h 550"/>
              <a:gd name="T76" fmla="*/ 145364 w 1221"/>
              <a:gd name="T77" fmla="*/ 258612 h 550"/>
              <a:gd name="T78" fmla="*/ 164242 w 1221"/>
              <a:gd name="T79" fmla="*/ 154790 h 550"/>
              <a:gd name="T80" fmla="*/ 258634 w 1221"/>
              <a:gd name="T81" fmla="*/ 154790 h 550"/>
              <a:gd name="T82" fmla="*/ 319045 w 1221"/>
              <a:gd name="T83" fmla="*/ 1004247 h 550"/>
              <a:gd name="T84" fmla="*/ 375680 w 1221"/>
              <a:gd name="T85" fmla="*/ 981595 h 550"/>
              <a:gd name="T86" fmla="*/ 337923 w 1221"/>
              <a:gd name="T87" fmla="*/ 1015573 h 550"/>
              <a:gd name="T88" fmla="*/ 188784 w 1221"/>
              <a:gd name="T89" fmla="*/ 790939 h 550"/>
              <a:gd name="T90" fmla="*/ 137812 w 1221"/>
              <a:gd name="T91" fmla="*/ 815478 h 550"/>
              <a:gd name="T92" fmla="*/ 162354 w 1221"/>
              <a:gd name="T93" fmla="*/ 806040 h 550"/>
              <a:gd name="T94" fmla="*/ 111382 w 1221"/>
              <a:gd name="T95" fmla="*/ 730533 h 550"/>
              <a:gd name="T96" fmla="*/ 105719 w 1221"/>
              <a:gd name="T97" fmla="*/ 651250 h 550"/>
              <a:gd name="T98" fmla="*/ 111382 w 1221"/>
              <a:gd name="T99" fmla="*/ 588957 h 550"/>
              <a:gd name="T100" fmla="*/ 173681 w 1221"/>
              <a:gd name="T101" fmla="*/ 590844 h 550"/>
              <a:gd name="T102" fmla="*/ 109495 w 1221"/>
              <a:gd name="T103" fmla="*/ 558754 h 550"/>
              <a:gd name="T104" fmla="*/ 28318 w 1221"/>
              <a:gd name="T105" fmla="*/ 437942 h 550"/>
              <a:gd name="T106" fmla="*/ 0 w 1221"/>
              <a:gd name="T107" fmla="*/ 494573 h 550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1221"/>
              <a:gd name="T163" fmla="*/ 0 h 550"/>
              <a:gd name="T164" fmla="*/ 1221 w 1221"/>
              <a:gd name="T165" fmla="*/ 550 h 550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1221" h="550">
                <a:moveTo>
                  <a:pt x="703" y="497"/>
                </a:moveTo>
                <a:lnTo>
                  <a:pt x="671" y="484"/>
                </a:lnTo>
                <a:lnTo>
                  <a:pt x="698" y="435"/>
                </a:lnTo>
                <a:lnTo>
                  <a:pt x="677" y="426"/>
                </a:lnTo>
                <a:lnTo>
                  <a:pt x="652" y="463"/>
                </a:lnTo>
                <a:lnTo>
                  <a:pt x="634" y="458"/>
                </a:lnTo>
                <a:lnTo>
                  <a:pt x="614" y="440"/>
                </a:lnTo>
                <a:lnTo>
                  <a:pt x="558" y="492"/>
                </a:lnTo>
                <a:lnTo>
                  <a:pt x="532" y="495"/>
                </a:lnTo>
                <a:lnTo>
                  <a:pt x="519" y="517"/>
                </a:lnTo>
                <a:lnTo>
                  <a:pt x="478" y="515"/>
                </a:lnTo>
                <a:lnTo>
                  <a:pt x="433" y="488"/>
                </a:lnTo>
                <a:lnTo>
                  <a:pt x="395" y="469"/>
                </a:lnTo>
                <a:lnTo>
                  <a:pt x="363" y="466"/>
                </a:lnTo>
                <a:lnTo>
                  <a:pt x="352" y="505"/>
                </a:lnTo>
                <a:lnTo>
                  <a:pt x="301" y="535"/>
                </a:lnTo>
                <a:lnTo>
                  <a:pt x="265" y="514"/>
                </a:lnTo>
                <a:lnTo>
                  <a:pt x="261" y="493"/>
                </a:lnTo>
                <a:lnTo>
                  <a:pt x="217" y="485"/>
                </a:lnTo>
                <a:lnTo>
                  <a:pt x="200" y="505"/>
                </a:lnTo>
                <a:lnTo>
                  <a:pt x="188" y="494"/>
                </a:lnTo>
                <a:lnTo>
                  <a:pt x="201" y="473"/>
                </a:lnTo>
                <a:lnTo>
                  <a:pt x="189" y="464"/>
                </a:lnTo>
                <a:lnTo>
                  <a:pt x="152" y="479"/>
                </a:lnTo>
                <a:lnTo>
                  <a:pt x="145" y="470"/>
                </a:lnTo>
                <a:lnTo>
                  <a:pt x="162" y="447"/>
                </a:lnTo>
                <a:lnTo>
                  <a:pt x="155" y="435"/>
                </a:lnTo>
                <a:lnTo>
                  <a:pt x="132" y="440"/>
                </a:lnTo>
                <a:lnTo>
                  <a:pt x="128" y="428"/>
                </a:lnTo>
                <a:lnTo>
                  <a:pt x="141" y="406"/>
                </a:lnTo>
                <a:lnTo>
                  <a:pt x="134" y="392"/>
                </a:lnTo>
                <a:lnTo>
                  <a:pt x="100" y="399"/>
                </a:lnTo>
                <a:lnTo>
                  <a:pt x="85" y="385"/>
                </a:lnTo>
                <a:lnTo>
                  <a:pt x="92" y="352"/>
                </a:lnTo>
                <a:lnTo>
                  <a:pt x="106" y="362"/>
                </a:lnTo>
                <a:lnTo>
                  <a:pt x="126" y="362"/>
                </a:lnTo>
                <a:lnTo>
                  <a:pt x="113" y="344"/>
                </a:lnTo>
                <a:lnTo>
                  <a:pt x="124" y="327"/>
                </a:lnTo>
                <a:lnTo>
                  <a:pt x="116" y="319"/>
                </a:lnTo>
                <a:lnTo>
                  <a:pt x="104" y="322"/>
                </a:lnTo>
                <a:lnTo>
                  <a:pt x="103" y="299"/>
                </a:lnTo>
                <a:lnTo>
                  <a:pt x="112" y="284"/>
                </a:lnTo>
                <a:lnTo>
                  <a:pt x="112" y="267"/>
                </a:lnTo>
                <a:lnTo>
                  <a:pt x="85" y="276"/>
                </a:lnTo>
                <a:lnTo>
                  <a:pt x="75" y="261"/>
                </a:lnTo>
                <a:lnTo>
                  <a:pt x="75" y="242"/>
                </a:lnTo>
                <a:lnTo>
                  <a:pt x="93" y="228"/>
                </a:lnTo>
                <a:lnTo>
                  <a:pt x="108" y="210"/>
                </a:lnTo>
                <a:lnTo>
                  <a:pt x="135" y="202"/>
                </a:lnTo>
                <a:lnTo>
                  <a:pt x="150" y="216"/>
                </a:lnTo>
                <a:lnTo>
                  <a:pt x="177" y="184"/>
                </a:lnTo>
                <a:lnTo>
                  <a:pt x="235" y="208"/>
                </a:lnTo>
                <a:lnTo>
                  <a:pt x="247" y="189"/>
                </a:lnTo>
                <a:lnTo>
                  <a:pt x="234" y="184"/>
                </a:lnTo>
                <a:lnTo>
                  <a:pt x="234" y="176"/>
                </a:lnTo>
                <a:lnTo>
                  <a:pt x="275" y="177"/>
                </a:lnTo>
                <a:lnTo>
                  <a:pt x="276" y="161"/>
                </a:lnTo>
                <a:lnTo>
                  <a:pt x="244" y="154"/>
                </a:lnTo>
                <a:lnTo>
                  <a:pt x="247" y="137"/>
                </a:lnTo>
                <a:lnTo>
                  <a:pt x="274" y="137"/>
                </a:lnTo>
                <a:lnTo>
                  <a:pt x="310" y="134"/>
                </a:lnTo>
                <a:lnTo>
                  <a:pt x="362" y="139"/>
                </a:lnTo>
                <a:lnTo>
                  <a:pt x="378" y="118"/>
                </a:lnTo>
                <a:lnTo>
                  <a:pt x="407" y="85"/>
                </a:lnTo>
                <a:lnTo>
                  <a:pt x="436" y="64"/>
                </a:lnTo>
                <a:lnTo>
                  <a:pt x="473" y="47"/>
                </a:lnTo>
                <a:lnTo>
                  <a:pt x="532" y="48"/>
                </a:lnTo>
                <a:lnTo>
                  <a:pt x="555" y="45"/>
                </a:lnTo>
                <a:lnTo>
                  <a:pt x="576" y="17"/>
                </a:lnTo>
                <a:lnTo>
                  <a:pt x="589" y="31"/>
                </a:lnTo>
                <a:lnTo>
                  <a:pt x="574" y="46"/>
                </a:lnTo>
                <a:lnTo>
                  <a:pt x="603" y="62"/>
                </a:lnTo>
                <a:lnTo>
                  <a:pt x="629" y="51"/>
                </a:lnTo>
                <a:lnTo>
                  <a:pt x="645" y="54"/>
                </a:lnTo>
                <a:lnTo>
                  <a:pt x="637" y="68"/>
                </a:lnTo>
                <a:lnTo>
                  <a:pt x="664" y="80"/>
                </a:lnTo>
                <a:lnTo>
                  <a:pt x="681" y="63"/>
                </a:lnTo>
                <a:lnTo>
                  <a:pt x="700" y="82"/>
                </a:lnTo>
                <a:lnTo>
                  <a:pt x="741" y="83"/>
                </a:lnTo>
                <a:lnTo>
                  <a:pt x="758" y="97"/>
                </a:lnTo>
                <a:lnTo>
                  <a:pt x="834" y="66"/>
                </a:lnTo>
                <a:lnTo>
                  <a:pt x="907" y="58"/>
                </a:lnTo>
                <a:lnTo>
                  <a:pt x="937" y="39"/>
                </a:lnTo>
                <a:lnTo>
                  <a:pt x="964" y="14"/>
                </a:lnTo>
                <a:lnTo>
                  <a:pt x="976" y="18"/>
                </a:lnTo>
                <a:lnTo>
                  <a:pt x="989" y="23"/>
                </a:lnTo>
                <a:lnTo>
                  <a:pt x="1007" y="12"/>
                </a:lnTo>
                <a:lnTo>
                  <a:pt x="1017" y="14"/>
                </a:lnTo>
                <a:lnTo>
                  <a:pt x="1028" y="0"/>
                </a:lnTo>
                <a:lnTo>
                  <a:pt x="1044" y="4"/>
                </a:lnTo>
                <a:lnTo>
                  <a:pt x="1061" y="14"/>
                </a:lnTo>
                <a:lnTo>
                  <a:pt x="1073" y="22"/>
                </a:lnTo>
                <a:lnTo>
                  <a:pt x="1085" y="32"/>
                </a:lnTo>
                <a:lnTo>
                  <a:pt x="1086" y="43"/>
                </a:lnTo>
                <a:lnTo>
                  <a:pt x="1080" y="65"/>
                </a:lnTo>
                <a:lnTo>
                  <a:pt x="1094" y="84"/>
                </a:lnTo>
                <a:lnTo>
                  <a:pt x="1130" y="86"/>
                </a:lnTo>
                <a:lnTo>
                  <a:pt x="1152" y="85"/>
                </a:lnTo>
                <a:lnTo>
                  <a:pt x="1157" y="94"/>
                </a:lnTo>
                <a:lnTo>
                  <a:pt x="1161" y="108"/>
                </a:lnTo>
                <a:lnTo>
                  <a:pt x="1151" y="128"/>
                </a:lnTo>
                <a:lnTo>
                  <a:pt x="1145" y="151"/>
                </a:lnTo>
                <a:lnTo>
                  <a:pt x="1133" y="159"/>
                </a:lnTo>
                <a:lnTo>
                  <a:pt x="1149" y="179"/>
                </a:lnTo>
                <a:lnTo>
                  <a:pt x="1159" y="197"/>
                </a:lnTo>
                <a:lnTo>
                  <a:pt x="1169" y="224"/>
                </a:lnTo>
                <a:lnTo>
                  <a:pt x="1178" y="255"/>
                </a:lnTo>
                <a:lnTo>
                  <a:pt x="1183" y="272"/>
                </a:lnTo>
                <a:lnTo>
                  <a:pt x="1188" y="286"/>
                </a:lnTo>
                <a:lnTo>
                  <a:pt x="1207" y="300"/>
                </a:lnTo>
                <a:lnTo>
                  <a:pt x="1221" y="324"/>
                </a:lnTo>
                <a:lnTo>
                  <a:pt x="1199" y="328"/>
                </a:lnTo>
                <a:lnTo>
                  <a:pt x="1199" y="340"/>
                </a:lnTo>
                <a:lnTo>
                  <a:pt x="1188" y="343"/>
                </a:lnTo>
                <a:lnTo>
                  <a:pt x="1177" y="329"/>
                </a:lnTo>
                <a:lnTo>
                  <a:pt x="1154" y="332"/>
                </a:lnTo>
                <a:lnTo>
                  <a:pt x="1132" y="338"/>
                </a:lnTo>
                <a:lnTo>
                  <a:pt x="1098" y="328"/>
                </a:lnTo>
                <a:lnTo>
                  <a:pt x="1078" y="347"/>
                </a:lnTo>
                <a:lnTo>
                  <a:pt x="1065" y="345"/>
                </a:lnTo>
                <a:lnTo>
                  <a:pt x="1054" y="338"/>
                </a:lnTo>
                <a:lnTo>
                  <a:pt x="1037" y="349"/>
                </a:lnTo>
                <a:lnTo>
                  <a:pt x="1015" y="365"/>
                </a:lnTo>
                <a:lnTo>
                  <a:pt x="997" y="375"/>
                </a:lnTo>
                <a:lnTo>
                  <a:pt x="979" y="375"/>
                </a:lnTo>
                <a:lnTo>
                  <a:pt x="959" y="389"/>
                </a:lnTo>
                <a:lnTo>
                  <a:pt x="926" y="401"/>
                </a:lnTo>
                <a:lnTo>
                  <a:pt x="896" y="413"/>
                </a:lnTo>
                <a:lnTo>
                  <a:pt x="880" y="421"/>
                </a:lnTo>
                <a:lnTo>
                  <a:pt x="844" y="413"/>
                </a:lnTo>
                <a:lnTo>
                  <a:pt x="820" y="414"/>
                </a:lnTo>
                <a:lnTo>
                  <a:pt x="801" y="418"/>
                </a:lnTo>
                <a:lnTo>
                  <a:pt x="784" y="427"/>
                </a:lnTo>
                <a:lnTo>
                  <a:pt x="757" y="440"/>
                </a:lnTo>
                <a:lnTo>
                  <a:pt x="745" y="448"/>
                </a:lnTo>
                <a:lnTo>
                  <a:pt x="727" y="444"/>
                </a:lnTo>
                <a:lnTo>
                  <a:pt x="721" y="463"/>
                </a:lnTo>
                <a:lnTo>
                  <a:pt x="717" y="484"/>
                </a:lnTo>
                <a:lnTo>
                  <a:pt x="703" y="497"/>
                </a:lnTo>
                <a:close/>
                <a:moveTo>
                  <a:pt x="155" y="77"/>
                </a:moveTo>
                <a:lnTo>
                  <a:pt x="172" y="80"/>
                </a:lnTo>
                <a:lnTo>
                  <a:pt x="180" y="117"/>
                </a:lnTo>
                <a:lnTo>
                  <a:pt x="183" y="123"/>
                </a:lnTo>
                <a:lnTo>
                  <a:pt x="221" y="134"/>
                </a:lnTo>
                <a:lnTo>
                  <a:pt x="221" y="152"/>
                </a:lnTo>
                <a:lnTo>
                  <a:pt x="184" y="151"/>
                </a:lnTo>
                <a:lnTo>
                  <a:pt x="154" y="148"/>
                </a:lnTo>
                <a:lnTo>
                  <a:pt x="130" y="178"/>
                </a:lnTo>
                <a:lnTo>
                  <a:pt x="107" y="190"/>
                </a:lnTo>
                <a:lnTo>
                  <a:pt x="66" y="224"/>
                </a:lnTo>
                <a:lnTo>
                  <a:pt x="40" y="219"/>
                </a:lnTo>
                <a:lnTo>
                  <a:pt x="59" y="189"/>
                </a:lnTo>
                <a:lnTo>
                  <a:pt x="68" y="171"/>
                </a:lnTo>
                <a:lnTo>
                  <a:pt x="65" y="159"/>
                </a:lnTo>
                <a:lnTo>
                  <a:pt x="73" y="146"/>
                </a:lnTo>
                <a:lnTo>
                  <a:pt x="77" y="137"/>
                </a:lnTo>
                <a:lnTo>
                  <a:pt x="83" y="124"/>
                </a:lnTo>
                <a:lnTo>
                  <a:pt x="84" y="109"/>
                </a:lnTo>
                <a:lnTo>
                  <a:pt x="79" y="97"/>
                </a:lnTo>
                <a:lnTo>
                  <a:pt x="87" y="82"/>
                </a:lnTo>
                <a:lnTo>
                  <a:pt x="102" y="82"/>
                </a:lnTo>
                <a:lnTo>
                  <a:pt x="114" y="81"/>
                </a:lnTo>
                <a:lnTo>
                  <a:pt x="125" y="81"/>
                </a:lnTo>
                <a:lnTo>
                  <a:pt x="137" y="82"/>
                </a:lnTo>
                <a:lnTo>
                  <a:pt x="147" y="85"/>
                </a:lnTo>
                <a:lnTo>
                  <a:pt x="155" y="77"/>
                </a:lnTo>
                <a:close/>
                <a:moveTo>
                  <a:pt x="179" y="538"/>
                </a:moveTo>
                <a:lnTo>
                  <a:pt x="169" y="532"/>
                </a:lnTo>
                <a:lnTo>
                  <a:pt x="173" y="520"/>
                </a:lnTo>
                <a:lnTo>
                  <a:pt x="181" y="520"/>
                </a:lnTo>
                <a:lnTo>
                  <a:pt x="191" y="517"/>
                </a:lnTo>
                <a:lnTo>
                  <a:pt x="199" y="520"/>
                </a:lnTo>
                <a:lnTo>
                  <a:pt x="199" y="534"/>
                </a:lnTo>
                <a:lnTo>
                  <a:pt x="191" y="549"/>
                </a:lnTo>
                <a:lnTo>
                  <a:pt x="181" y="550"/>
                </a:lnTo>
                <a:lnTo>
                  <a:pt x="179" y="538"/>
                </a:lnTo>
                <a:close/>
                <a:moveTo>
                  <a:pt x="116" y="430"/>
                </a:moveTo>
                <a:lnTo>
                  <a:pt x="116" y="421"/>
                </a:lnTo>
                <a:lnTo>
                  <a:pt x="107" y="415"/>
                </a:lnTo>
                <a:lnTo>
                  <a:pt x="100" y="419"/>
                </a:lnTo>
                <a:lnTo>
                  <a:pt x="100" y="428"/>
                </a:lnTo>
                <a:lnTo>
                  <a:pt x="110" y="430"/>
                </a:lnTo>
                <a:lnTo>
                  <a:pt x="116" y="430"/>
                </a:lnTo>
                <a:close/>
                <a:moveTo>
                  <a:pt x="73" y="432"/>
                </a:moveTo>
                <a:lnTo>
                  <a:pt x="63" y="425"/>
                </a:lnTo>
                <a:lnTo>
                  <a:pt x="73" y="418"/>
                </a:lnTo>
                <a:lnTo>
                  <a:pt x="83" y="418"/>
                </a:lnTo>
                <a:lnTo>
                  <a:pt x="86" y="427"/>
                </a:lnTo>
                <a:lnTo>
                  <a:pt x="80" y="434"/>
                </a:lnTo>
                <a:lnTo>
                  <a:pt x="73" y="432"/>
                </a:lnTo>
                <a:close/>
                <a:moveTo>
                  <a:pt x="51" y="372"/>
                </a:moveTo>
                <a:lnTo>
                  <a:pt x="59" y="387"/>
                </a:lnTo>
                <a:lnTo>
                  <a:pt x="70" y="379"/>
                </a:lnTo>
                <a:lnTo>
                  <a:pt x="73" y="361"/>
                </a:lnTo>
                <a:lnTo>
                  <a:pt x="73" y="348"/>
                </a:lnTo>
                <a:lnTo>
                  <a:pt x="56" y="345"/>
                </a:lnTo>
                <a:lnTo>
                  <a:pt x="51" y="356"/>
                </a:lnTo>
                <a:lnTo>
                  <a:pt x="53" y="364"/>
                </a:lnTo>
                <a:lnTo>
                  <a:pt x="51" y="372"/>
                </a:lnTo>
                <a:close/>
                <a:moveTo>
                  <a:pt x="59" y="312"/>
                </a:moveTo>
                <a:lnTo>
                  <a:pt x="67" y="308"/>
                </a:lnTo>
                <a:lnTo>
                  <a:pt x="75" y="312"/>
                </a:lnTo>
                <a:lnTo>
                  <a:pt x="81" y="321"/>
                </a:lnTo>
                <a:lnTo>
                  <a:pt x="92" y="313"/>
                </a:lnTo>
                <a:lnTo>
                  <a:pt x="87" y="302"/>
                </a:lnTo>
                <a:lnTo>
                  <a:pt x="83" y="291"/>
                </a:lnTo>
                <a:lnTo>
                  <a:pt x="73" y="297"/>
                </a:lnTo>
                <a:lnTo>
                  <a:pt x="58" y="296"/>
                </a:lnTo>
                <a:lnTo>
                  <a:pt x="47" y="303"/>
                </a:lnTo>
                <a:lnTo>
                  <a:pt x="59" y="312"/>
                </a:lnTo>
                <a:close/>
                <a:moveTo>
                  <a:pt x="0" y="236"/>
                </a:moveTo>
                <a:lnTo>
                  <a:pt x="15" y="232"/>
                </a:lnTo>
                <a:lnTo>
                  <a:pt x="18" y="245"/>
                </a:lnTo>
                <a:lnTo>
                  <a:pt x="25" y="259"/>
                </a:lnTo>
                <a:lnTo>
                  <a:pt x="12" y="268"/>
                </a:lnTo>
                <a:lnTo>
                  <a:pt x="0" y="262"/>
                </a:lnTo>
                <a:lnTo>
                  <a:pt x="0" y="252"/>
                </a:lnTo>
                <a:lnTo>
                  <a:pt x="0" y="236"/>
                </a:lnTo>
                <a:close/>
              </a:path>
            </a:pathLst>
          </a:custGeom>
          <a:solidFill>
            <a:srgbClr val="FFFFFF"/>
          </a:solidFill>
          <a:ln w="635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Freeform 2"/>
          <p:cNvSpPr>
            <a:spLocks noChangeAspect="1"/>
          </p:cNvSpPr>
          <p:nvPr/>
        </p:nvSpPr>
        <p:spPr bwMode="auto">
          <a:xfrm>
            <a:off x="5154613" y="3794125"/>
            <a:ext cx="1773237" cy="1198563"/>
          </a:xfrm>
          <a:custGeom>
            <a:avLst/>
            <a:gdLst>
              <a:gd name="T0" fmla="*/ 1488386 w 940"/>
              <a:gd name="T1" fmla="*/ 811624 h 635"/>
              <a:gd name="T2" fmla="*/ 1233720 w 940"/>
              <a:gd name="T3" fmla="*/ 898449 h 635"/>
              <a:gd name="T4" fmla="*/ 1345018 w 940"/>
              <a:gd name="T5" fmla="*/ 979611 h 635"/>
              <a:gd name="T6" fmla="*/ 1473295 w 940"/>
              <a:gd name="T7" fmla="*/ 1002261 h 635"/>
              <a:gd name="T8" fmla="*/ 1507251 w 940"/>
              <a:gd name="T9" fmla="*/ 1034349 h 635"/>
              <a:gd name="T10" fmla="*/ 1437453 w 940"/>
              <a:gd name="T11" fmla="*/ 1079649 h 635"/>
              <a:gd name="T12" fmla="*/ 1375201 w 940"/>
              <a:gd name="T13" fmla="*/ 1102299 h 635"/>
              <a:gd name="T14" fmla="*/ 1280880 w 940"/>
              <a:gd name="T15" fmla="*/ 1157036 h 635"/>
              <a:gd name="T16" fmla="*/ 1197878 w 940"/>
              <a:gd name="T17" fmla="*/ 1157036 h 635"/>
              <a:gd name="T18" fmla="*/ 1175241 w 940"/>
              <a:gd name="T19" fmla="*/ 1056999 h 635"/>
              <a:gd name="T20" fmla="*/ 1129967 w 940"/>
              <a:gd name="T21" fmla="*/ 1013586 h 635"/>
              <a:gd name="T22" fmla="*/ 1111102 w 940"/>
              <a:gd name="T23" fmla="*/ 943749 h 635"/>
              <a:gd name="T24" fmla="*/ 1026213 w 940"/>
              <a:gd name="T25" fmla="*/ 934311 h 635"/>
              <a:gd name="T26" fmla="*/ 1022441 w 940"/>
              <a:gd name="T27" fmla="*/ 856924 h 635"/>
              <a:gd name="T28" fmla="*/ 894164 w 940"/>
              <a:gd name="T29" fmla="*/ 955074 h 635"/>
              <a:gd name="T30" fmla="*/ 871527 w 940"/>
              <a:gd name="T31" fmla="*/ 992824 h 635"/>
              <a:gd name="T32" fmla="*/ 750796 w 940"/>
              <a:gd name="T33" fmla="*/ 1077761 h 635"/>
              <a:gd name="T34" fmla="*/ 620633 w 940"/>
              <a:gd name="T35" fmla="*/ 1111736 h 635"/>
              <a:gd name="T36" fmla="*/ 699862 w 940"/>
              <a:gd name="T37" fmla="*/ 1021136 h 635"/>
              <a:gd name="T38" fmla="*/ 786638 w 940"/>
              <a:gd name="T39" fmla="*/ 932424 h 635"/>
              <a:gd name="T40" fmla="*/ 762114 w 940"/>
              <a:gd name="T41" fmla="*/ 826724 h 635"/>
              <a:gd name="T42" fmla="*/ 701749 w 940"/>
              <a:gd name="T43" fmla="*/ 736124 h 635"/>
              <a:gd name="T44" fmla="*/ 613087 w 940"/>
              <a:gd name="T45" fmla="*/ 690824 h 635"/>
              <a:gd name="T46" fmla="*/ 450855 w 940"/>
              <a:gd name="T47" fmla="*/ 654962 h 635"/>
              <a:gd name="T48" fmla="*/ 399921 w 940"/>
              <a:gd name="T49" fmla="*/ 760661 h 635"/>
              <a:gd name="T50" fmla="*/ 307487 w 940"/>
              <a:gd name="T51" fmla="*/ 753111 h 635"/>
              <a:gd name="T52" fmla="*/ 254667 w 940"/>
              <a:gd name="T53" fmla="*/ 751224 h 635"/>
              <a:gd name="T54" fmla="*/ 94321 w 940"/>
              <a:gd name="T55" fmla="*/ 722912 h 635"/>
              <a:gd name="T56" fmla="*/ 39615 w 940"/>
              <a:gd name="T57" fmla="*/ 662512 h 635"/>
              <a:gd name="T58" fmla="*/ 15091 w 940"/>
              <a:gd name="T59" fmla="*/ 611549 h 635"/>
              <a:gd name="T60" fmla="*/ 62252 w 940"/>
              <a:gd name="T61" fmla="*/ 571912 h 635"/>
              <a:gd name="T62" fmla="*/ 83003 w 940"/>
              <a:gd name="T63" fmla="*/ 471874 h 635"/>
              <a:gd name="T64" fmla="*/ 184869 w 940"/>
              <a:gd name="T65" fmla="*/ 371837 h 635"/>
              <a:gd name="T66" fmla="*/ 190529 w 940"/>
              <a:gd name="T67" fmla="*/ 275575 h 635"/>
              <a:gd name="T68" fmla="*/ 166005 w 940"/>
              <a:gd name="T69" fmla="*/ 230275 h 635"/>
              <a:gd name="T70" fmla="*/ 216938 w 940"/>
              <a:gd name="T71" fmla="*/ 156662 h 635"/>
              <a:gd name="T72" fmla="*/ 290509 w 940"/>
              <a:gd name="T73" fmla="*/ 141562 h 635"/>
              <a:gd name="T74" fmla="*/ 394262 w 940"/>
              <a:gd name="T75" fmla="*/ 158550 h 635"/>
              <a:gd name="T76" fmla="*/ 503675 w 940"/>
              <a:gd name="T77" fmla="*/ 179312 h 635"/>
              <a:gd name="T78" fmla="*/ 590450 w 940"/>
              <a:gd name="T79" fmla="*/ 177425 h 635"/>
              <a:gd name="T80" fmla="*/ 730045 w 940"/>
              <a:gd name="T81" fmla="*/ 198187 h 635"/>
              <a:gd name="T82" fmla="*/ 807388 w 940"/>
              <a:gd name="T83" fmla="*/ 128350 h 635"/>
              <a:gd name="T84" fmla="*/ 888504 w 940"/>
              <a:gd name="T85" fmla="*/ 77387 h 635"/>
              <a:gd name="T86" fmla="*/ 963961 w 940"/>
              <a:gd name="T87" fmla="*/ 49075 h 635"/>
              <a:gd name="T88" fmla="*/ 1094125 w 940"/>
              <a:gd name="T89" fmla="*/ 30200 h 635"/>
              <a:gd name="T90" fmla="*/ 1120534 w 940"/>
              <a:gd name="T91" fmla="*/ 113250 h 635"/>
              <a:gd name="T92" fmla="*/ 1228060 w 940"/>
              <a:gd name="T93" fmla="*/ 158550 h 635"/>
              <a:gd name="T94" fmla="*/ 1292199 w 940"/>
              <a:gd name="T95" fmla="*/ 277462 h 635"/>
              <a:gd name="T96" fmla="*/ 1428021 w 940"/>
              <a:gd name="T97" fmla="*/ 269912 h 635"/>
              <a:gd name="T98" fmla="*/ 1531774 w 940"/>
              <a:gd name="T99" fmla="*/ 313325 h 635"/>
              <a:gd name="T100" fmla="*/ 1618549 w 940"/>
              <a:gd name="T101" fmla="*/ 296337 h 635"/>
              <a:gd name="T102" fmla="*/ 1714757 w 940"/>
              <a:gd name="T103" fmla="*/ 324650 h 635"/>
              <a:gd name="T104" fmla="*/ 1737394 w 940"/>
              <a:gd name="T105" fmla="*/ 417137 h 635"/>
              <a:gd name="T106" fmla="*/ 1741167 w 940"/>
              <a:gd name="T107" fmla="*/ 445449 h 635"/>
              <a:gd name="T108" fmla="*/ 1773236 w 940"/>
              <a:gd name="T109" fmla="*/ 539824 h 635"/>
              <a:gd name="T110" fmla="*/ 1701552 w 940"/>
              <a:gd name="T111" fmla="*/ 602112 h 635"/>
              <a:gd name="T112" fmla="*/ 1624209 w 940"/>
              <a:gd name="T113" fmla="*/ 681387 h 635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940"/>
              <a:gd name="T172" fmla="*/ 0 h 635"/>
              <a:gd name="T173" fmla="*/ 940 w 940"/>
              <a:gd name="T174" fmla="*/ 635 h 635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940" h="635">
                <a:moveTo>
                  <a:pt x="860" y="384"/>
                </a:moveTo>
                <a:lnTo>
                  <a:pt x="824" y="399"/>
                </a:lnTo>
                <a:lnTo>
                  <a:pt x="789" y="430"/>
                </a:lnTo>
                <a:lnTo>
                  <a:pt x="729" y="446"/>
                </a:lnTo>
                <a:lnTo>
                  <a:pt x="703" y="471"/>
                </a:lnTo>
                <a:lnTo>
                  <a:pt x="654" y="476"/>
                </a:lnTo>
                <a:lnTo>
                  <a:pt x="655" y="498"/>
                </a:lnTo>
                <a:lnTo>
                  <a:pt x="690" y="494"/>
                </a:lnTo>
                <a:lnTo>
                  <a:pt x="713" y="519"/>
                </a:lnTo>
                <a:lnTo>
                  <a:pt x="723" y="541"/>
                </a:lnTo>
                <a:lnTo>
                  <a:pt x="757" y="536"/>
                </a:lnTo>
                <a:lnTo>
                  <a:pt x="781" y="531"/>
                </a:lnTo>
                <a:lnTo>
                  <a:pt x="793" y="516"/>
                </a:lnTo>
                <a:lnTo>
                  <a:pt x="806" y="520"/>
                </a:lnTo>
                <a:lnTo>
                  <a:pt x="799" y="548"/>
                </a:lnTo>
                <a:lnTo>
                  <a:pt x="794" y="563"/>
                </a:lnTo>
                <a:lnTo>
                  <a:pt x="779" y="570"/>
                </a:lnTo>
                <a:lnTo>
                  <a:pt x="762" y="572"/>
                </a:lnTo>
                <a:lnTo>
                  <a:pt x="750" y="564"/>
                </a:lnTo>
                <a:lnTo>
                  <a:pt x="733" y="568"/>
                </a:lnTo>
                <a:lnTo>
                  <a:pt x="729" y="584"/>
                </a:lnTo>
                <a:lnTo>
                  <a:pt x="712" y="589"/>
                </a:lnTo>
                <a:lnTo>
                  <a:pt x="688" y="592"/>
                </a:lnTo>
                <a:lnTo>
                  <a:pt x="679" y="613"/>
                </a:lnTo>
                <a:lnTo>
                  <a:pt x="661" y="627"/>
                </a:lnTo>
                <a:lnTo>
                  <a:pt x="646" y="635"/>
                </a:lnTo>
                <a:lnTo>
                  <a:pt x="635" y="613"/>
                </a:lnTo>
                <a:lnTo>
                  <a:pt x="644" y="590"/>
                </a:lnTo>
                <a:lnTo>
                  <a:pt x="642" y="562"/>
                </a:lnTo>
                <a:lnTo>
                  <a:pt x="623" y="560"/>
                </a:lnTo>
                <a:lnTo>
                  <a:pt x="587" y="575"/>
                </a:lnTo>
                <a:lnTo>
                  <a:pt x="577" y="563"/>
                </a:lnTo>
                <a:lnTo>
                  <a:pt x="599" y="537"/>
                </a:lnTo>
                <a:lnTo>
                  <a:pt x="635" y="514"/>
                </a:lnTo>
                <a:lnTo>
                  <a:pt x="626" y="490"/>
                </a:lnTo>
                <a:lnTo>
                  <a:pt x="589" y="500"/>
                </a:lnTo>
                <a:lnTo>
                  <a:pt x="566" y="510"/>
                </a:lnTo>
                <a:lnTo>
                  <a:pt x="553" y="511"/>
                </a:lnTo>
                <a:lnTo>
                  <a:pt x="544" y="495"/>
                </a:lnTo>
                <a:lnTo>
                  <a:pt x="553" y="478"/>
                </a:lnTo>
                <a:lnTo>
                  <a:pt x="556" y="466"/>
                </a:lnTo>
                <a:lnTo>
                  <a:pt x="542" y="454"/>
                </a:lnTo>
                <a:lnTo>
                  <a:pt x="524" y="461"/>
                </a:lnTo>
                <a:lnTo>
                  <a:pt x="497" y="481"/>
                </a:lnTo>
                <a:lnTo>
                  <a:pt x="474" y="506"/>
                </a:lnTo>
                <a:lnTo>
                  <a:pt x="462" y="500"/>
                </a:lnTo>
                <a:lnTo>
                  <a:pt x="448" y="510"/>
                </a:lnTo>
                <a:lnTo>
                  <a:pt x="462" y="526"/>
                </a:lnTo>
                <a:lnTo>
                  <a:pt x="422" y="566"/>
                </a:lnTo>
                <a:lnTo>
                  <a:pt x="410" y="577"/>
                </a:lnTo>
                <a:lnTo>
                  <a:pt x="398" y="571"/>
                </a:lnTo>
                <a:lnTo>
                  <a:pt x="384" y="597"/>
                </a:lnTo>
                <a:lnTo>
                  <a:pt x="359" y="593"/>
                </a:lnTo>
                <a:lnTo>
                  <a:pt x="329" y="589"/>
                </a:lnTo>
                <a:lnTo>
                  <a:pt x="337" y="574"/>
                </a:lnTo>
                <a:lnTo>
                  <a:pt x="363" y="563"/>
                </a:lnTo>
                <a:lnTo>
                  <a:pt x="371" y="541"/>
                </a:lnTo>
                <a:lnTo>
                  <a:pt x="376" y="502"/>
                </a:lnTo>
                <a:lnTo>
                  <a:pt x="392" y="500"/>
                </a:lnTo>
                <a:lnTo>
                  <a:pt x="417" y="494"/>
                </a:lnTo>
                <a:lnTo>
                  <a:pt x="433" y="476"/>
                </a:lnTo>
                <a:lnTo>
                  <a:pt x="417" y="462"/>
                </a:lnTo>
                <a:lnTo>
                  <a:pt x="404" y="438"/>
                </a:lnTo>
                <a:lnTo>
                  <a:pt x="392" y="438"/>
                </a:lnTo>
                <a:lnTo>
                  <a:pt x="385" y="411"/>
                </a:lnTo>
                <a:lnTo>
                  <a:pt x="372" y="390"/>
                </a:lnTo>
                <a:lnTo>
                  <a:pt x="371" y="375"/>
                </a:lnTo>
                <a:lnTo>
                  <a:pt x="352" y="366"/>
                </a:lnTo>
                <a:lnTo>
                  <a:pt x="325" y="366"/>
                </a:lnTo>
                <a:lnTo>
                  <a:pt x="309" y="341"/>
                </a:lnTo>
                <a:lnTo>
                  <a:pt x="278" y="346"/>
                </a:lnTo>
                <a:lnTo>
                  <a:pt x="239" y="347"/>
                </a:lnTo>
                <a:lnTo>
                  <a:pt x="227" y="370"/>
                </a:lnTo>
                <a:lnTo>
                  <a:pt x="219" y="386"/>
                </a:lnTo>
                <a:lnTo>
                  <a:pt x="212" y="403"/>
                </a:lnTo>
                <a:lnTo>
                  <a:pt x="200" y="397"/>
                </a:lnTo>
                <a:lnTo>
                  <a:pt x="189" y="390"/>
                </a:lnTo>
                <a:lnTo>
                  <a:pt x="163" y="399"/>
                </a:lnTo>
                <a:lnTo>
                  <a:pt x="158" y="418"/>
                </a:lnTo>
                <a:lnTo>
                  <a:pt x="138" y="416"/>
                </a:lnTo>
                <a:lnTo>
                  <a:pt x="135" y="398"/>
                </a:lnTo>
                <a:lnTo>
                  <a:pt x="109" y="390"/>
                </a:lnTo>
                <a:lnTo>
                  <a:pt x="87" y="387"/>
                </a:lnTo>
                <a:lnTo>
                  <a:pt x="50" y="383"/>
                </a:lnTo>
                <a:lnTo>
                  <a:pt x="40" y="378"/>
                </a:lnTo>
                <a:lnTo>
                  <a:pt x="29" y="367"/>
                </a:lnTo>
                <a:lnTo>
                  <a:pt x="21" y="351"/>
                </a:lnTo>
                <a:lnTo>
                  <a:pt x="14" y="344"/>
                </a:lnTo>
                <a:lnTo>
                  <a:pt x="0" y="329"/>
                </a:lnTo>
                <a:lnTo>
                  <a:pt x="8" y="324"/>
                </a:lnTo>
                <a:lnTo>
                  <a:pt x="15" y="319"/>
                </a:lnTo>
                <a:lnTo>
                  <a:pt x="25" y="313"/>
                </a:lnTo>
                <a:lnTo>
                  <a:pt x="33" y="303"/>
                </a:lnTo>
                <a:lnTo>
                  <a:pt x="40" y="291"/>
                </a:lnTo>
                <a:lnTo>
                  <a:pt x="44" y="273"/>
                </a:lnTo>
                <a:lnTo>
                  <a:pt x="44" y="250"/>
                </a:lnTo>
                <a:lnTo>
                  <a:pt x="51" y="231"/>
                </a:lnTo>
                <a:lnTo>
                  <a:pt x="72" y="217"/>
                </a:lnTo>
                <a:lnTo>
                  <a:pt x="98" y="197"/>
                </a:lnTo>
                <a:lnTo>
                  <a:pt x="110" y="190"/>
                </a:lnTo>
                <a:lnTo>
                  <a:pt x="112" y="168"/>
                </a:lnTo>
                <a:lnTo>
                  <a:pt x="101" y="146"/>
                </a:lnTo>
                <a:lnTo>
                  <a:pt x="97" y="145"/>
                </a:lnTo>
                <a:lnTo>
                  <a:pt x="92" y="131"/>
                </a:lnTo>
                <a:lnTo>
                  <a:pt x="88" y="122"/>
                </a:lnTo>
                <a:lnTo>
                  <a:pt x="82" y="109"/>
                </a:lnTo>
                <a:lnTo>
                  <a:pt x="113" y="102"/>
                </a:lnTo>
                <a:lnTo>
                  <a:pt x="115" y="83"/>
                </a:lnTo>
                <a:lnTo>
                  <a:pt x="122" y="76"/>
                </a:lnTo>
                <a:lnTo>
                  <a:pt x="140" y="75"/>
                </a:lnTo>
                <a:lnTo>
                  <a:pt x="154" y="75"/>
                </a:lnTo>
                <a:lnTo>
                  <a:pt x="177" y="77"/>
                </a:lnTo>
                <a:lnTo>
                  <a:pt x="197" y="70"/>
                </a:lnTo>
                <a:lnTo>
                  <a:pt x="209" y="84"/>
                </a:lnTo>
                <a:lnTo>
                  <a:pt x="237" y="82"/>
                </a:lnTo>
                <a:lnTo>
                  <a:pt x="251" y="82"/>
                </a:lnTo>
                <a:lnTo>
                  <a:pt x="267" y="95"/>
                </a:lnTo>
                <a:lnTo>
                  <a:pt x="286" y="113"/>
                </a:lnTo>
                <a:lnTo>
                  <a:pt x="294" y="100"/>
                </a:lnTo>
                <a:lnTo>
                  <a:pt x="313" y="94"/>
                </a:lnTo>
                <a:lnTo>
                  <a:pt x="326" y="92"/>
                </a:lnTo>
                <a:lnTo>
                  <a:pt x="366" y="86"/>
                </a:lnTo>
                <a:lnTo>
                  <a:pt x="387" y="105"/>
                </a:lnTo>
                <a:lnTo>
                  <a:pt x="402" y="107"/>
                </a:lnTo>
                <a:lnTo>
                  <a:pt x="420" y="94"/>
                </a:lnTo>
                <a:lnTo>
                  <a:pt x="428" y="68"/>
                </a:lnTo>
                <a:lnTo>
                  <a:pt x="428" y="44"/>
                </a:lnTo>
                <a:lnTo>
                  <a:pt x="455" y="39"/>
                </a:lnTo>
                <a:lnTo>
                  <a:pt x="471" y="41"/>
                </a:lnTo>
                <a:lnTo>
                  <a:pt x="488" y="41"/>
                </a:lnTo>
                <a:lnTo>
                  <a:pt x="503" y="44"/>
                </a:lnTo>
                <a:lnTo>
                  <a:pt x="511" y="26"/>
                </a:lnTo>
                <a:lnTo>
                  <a:pt x="542" y="12"/>
                </a:lnTo>
                <a:lnTo>
                  <a:pt x="565" y="0"/>
                </a:lnTo>
                <a:lnTo>
                  <a:pt x="580" y="16"/>
                </a:lnTo>
                <a:lnTo>
                  <a:pt x="599" y="31"/>
                </a:lnTo>
                <a:lnTo>
                  <a:pt x="613" y="45"/>
                </a:lnTo>
                <a:lnTo>
                  <a:pt x="594" y="60"/>
                </a:lnTo>
                <a:lnTo>
                  <a:pt x="604" y="84"/>
                </a:lnTo>
                <a:lnTo>
                  <a:pt x="641" y="84"/>
                </a:lnTo>
                <a:lnTo>
                  <a:pt x="651" y="84"/>
                </a:lnTo>
                <a:lnTo>
                  <a:pt x="669" y="99"/>
                </a:lnTo>
                <a:lnTo>
                  <a:pt x="675" y="124"/>
                </a:lnTo>
                <a:lnTo>
                  <a:pt x="685" y="147"/>
                </a:lnTo>
                <a:lnTo>
                  <a:pt x="704" y="142"/>
                </a:lnTo>
                <a:lnTo>
                  <a:pt x="722" y="155"/>
                </a:lnTo>
                <a:lnTo>
                  <a:pt x="757" y="143"/>
                </a:lnTo>
                <a:lnTo>
                  <a:pt x="783" y="134"/>
                </a:lnTo>
                <a:lnTo>
                  <a:pt x="795" y="156"/>
                </a:lnTo>
                <a:lnTo>
                  <a:pt x="812" y="166"/>
                </a:lnTo>
                <a:lnTo>
                  <a:pt x="825" y="149"/>
                </a:lnTo>
                <a:lnTo>
                  <a:pt x="846" y="166"/>
                </a:lnTo>
                <a:lnTo>
                  <a:pt x="858" y="157"/>
                </a:lnTo>
                <a:lnTo>
                  <a:pt x="875" y="158"/>
                </a:lnTo>
                <a:lnTo>
                  <a:pt x="893" y="162"/>
                </a:lnTo>
                <a:lnTo>
                  <a:pt x="909" y="172"/>
                </a:lnTo>
                <a:lnTo>
                  <a:pt x="931" y="172"/>
                </a:lnTo>
                <a:lnTo>
                  <a:pt x="935" y="194"/>
                </a:lnTo>
                <a:lnTo>
                  <a:pt x="921" y="221"/>
                </a:lnTo>
                <a:lnTo>
                  <a:pt x="930" y="221"/>
                </a:lnTo>
                <a:lnTo>
                  <a:pt x="934" y="228"/>
                </a:lnTo>
                <a:lnTo>
                  <a:pt x="923" y="236"/>
                </a:lnTo>
                <a:lnTo>
                  <a:pt x="923" y="249"/>
                </a:lnTo>
                <a:lnTo>
                  <a:pt x="933" y="253"/>
                </a:lnTo>
                <a:lnTo>
                  <a:pt x="940" y="286"/>
                </a:lnTo>
                <a:lnTo>
                  <a:pt x="940" y="310"/>
                </a:lnTo>
                <a:lnTo>
                  <a:pt x="918" y="316"/>
                </a:lnTo>
                <a:lnTo>
                  <a:pt x="902" y="319"/>
                </a:lnTo>
                <a:lnTo>
                  <a:pt x="896" y="337"/>
                </a:lnTo>
                <a:lnTo>
                  <a:pt x="862" y="344"/>
                </a:lnTo>
                <a:lnTo>
                  <a:pt x="861" y="361"/>
                </a:lnTo>
                <a:lnTo>
                  <a:pt x="860" y="384"/>
                </a:lnTo>
                <a:close/>
              </a:path>
            </a:pathLst>
          </a:custGeom>
          <a:solidFill>
            <a:srgbClr val="FFFFFF"/>
          </a:solidFill>
          <a:ln w="635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Freeform 1"/>
          <p:cNvSpPr>
            <a:spLocks noChangeAspect="1"/>
          </p:cNvSpPr>
          <p:nvPr/>
        </p:nvSpPr>
        <p:spPr bwMode="auto">
          <a:xfrm>
            <a:off x="6378575" y="6291263"/>
            <a:ext cx="261938" cy="161925"/>
          </a:xfrm>
          <a:custGeom>
            <a:avLst/>
            <a:gdLst>
              <a:gd name="T0" fmla="*/ 65157 w 20000"/>
              <a:gd name="T1" fmla="*/ 161496 h 20000"/>
              <a:gd name="T2" fmla="*/ 19855 w 20000"/>
              <a:gd name="T3" fmla="*/ 136810 h 20000"/>
              <a:gd name="T4" fmla="*/ 0 w 20000"/>
              <a:gd name="T5" fmla="*/ 112133 h 20000"/>
              <a:gd name="T6" fmla="*/ 65157 w 20000"/>
              <a:gd name="T7" fmla="*/ 49355 h 20000"/>
              <a:gd name="T8" fmla="*/ 111337 w 20000"/>
              <a:gd name="T9" fmla="*/ 55848 h 20000"/>
              <a:gd name="T10" fmla="*/ 261506 w 20000"/>
              <a:gd name="T11" fmla="*/ 0 h 20000"/>
              <a:gd name="T12" fmla="*/ 170024 w 20000"/>
              <a:gd name="T13" fmla="*/ 55848 h 20000"/>
              <a:gd name="T14" fmla="*/ 189879 w 20000"/>
              <a:gd name="T15" fmla="*/ 106077 h 20000"/>
              <a:gd name="T16" fmla="*/ 131179 w 20000"/>
              <a:gd name="T17" fmla="*/ 117760 h 20000"/>
              <a:gd name="T18" fmla="*/ 91482 w 20000"/>
              <a:gd name="T19" fmla="*/ 161496 h 20000"/>
              <a:gd name="T20" fmla="*/ 65157 w 20000"/>
              <a:gd name="T21" fmla="*/ 161496 h 20000"/>
              <a:gd name="T22" fmla="*/ 65157 w 20000"/>
              <a:gd name="T23" fmla="*/ 161496 h 2000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20000"/>
              <a:gd name="T37" fmla="*/ 0 h 20000"/>
              <a:gd name="T38" fmla="*/ 20000 w 20000"/>
              <a:gd name="T39" fmla="*/ 20000 h 20000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20000" h="20000">
                <a:moveTo>
                  <a:pt x="4975" y="19947"/>
                </a:moveTo>
                <a:lnTo>
                  <a:pt x="1516" y="16898"/>
                </a:lnTo>
                <a:lnTo>
                  <a:pt x="0" y="13850"/>
                </a:lnTo>
                <a:lnTo>
                  <a:pt x="4975" y="6096"/>
                </a:lnTo>
                <a:lnTo>
                  <a:pt x="8501" y="6898"/>
                </a:lnTo>
                <a:lnTo>
                  <a:pt x="19967" y="0"/>
                </a:lnTo>
                <a:lnTo>
                  <a:pt x="12982" y="6898"/>
                </a:lnTo>
                <a:lnTo>
                  <a:pt x="14498" y="13102"/>
                </a:lnTo>
                <a:lnTo>
                  <a:pt x="10016" y="14545"/>
                </a:lnTo>
                <a:lnTo>
                  <a:pt x="6985" y="19947"/>
                </a:lnTo>
                <a:lnTo>
                  <a:pt x="4975" y="19947"/>
                </a:lnTo>
                <a:close/>
              </a:path>
            </a:pathLst>
          </a:custGeom>
          <a:solidFill>
            <a:srgbClr val="E6F3DD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Freeform 2"/>
          <p:cNvSpPr>
            <a:spLocks noChangeAspect="1"/>
          </p:cNvSpPr>
          <p:nvPr/>
        </p:nvSpPr>
        <p:spPr bwMode="auto">
          <a:xfrm>
            <a:off x="1824038" y="857250"/>
            <a:ext cx="706437" cy="603250"/>
          </a:xfrm>
          <a:custGeom>
            <a:avLst/>
            <a:gdLst>
              <a:gd name="T0" fmla="*/ 591523 w 375"/>
              <a:gd name="T1" fmla="*/ 542736 h 319"/>
              <a:gd name="T2" fmla="*/ 653690 w 375"/>
              <a:gd name="T3" fmla="*/ 548409 h 319"/>
              <a:gd name="T4" fmla="*/ 670644 w 375"/>
              <a:gd name="T5" fmla="*/ 467093 h 319"/>
              <a:gd name="T6" fmla="*/ 706437 w 375"/>
              <a:gd name="T7" fmla="*/ 397124 h 319"/>
              <a:gd name="T8" fmla="*/ 655574 w 375"/>
              <a:gd name="T9" fmla="*/ 366867 h 319"/>
              <a:gd name="T10" fmla="*/ 657457 w 375"/>
              <a:gd name="T11" fmla="*/ 321481 h 319"/>
              <a:gd name="T12" fmla="*/ 700786 w 375"/>
              <a:gd name="T13" fmla="*/ 304462 h 319"/>
              <a:gd name="T14" fmla="*/ 653690 w 375"/>
              <a:gd name="T15" fmla="*/ 274205 h 319"/>
              <a:gd name="T16" fmla="*/ 619781 w 375"/>
              <a:gd name="T17" fmla="*/ 221255 h 319"/>
              <a:gd name="T18" fmla="*/ 593407 w 375"/>
              <a:gd name="T19" fmla="*/ 266640 h 319"/>
              <a:gd name="T20" fmla="*/ 561382 w 375"/>
              <a:gd name="T21" fmla="*/ 234492 h 319"/>
              <a:gd name="T22" fmla="*/ 519938 w 375"/>
              <a:gd name="T23" fmla="*/ 245839 h 319"/>
              <a:gd name="T24" fmla="*/ 493564 w 375"/>
              <a:gd name="T25" fmla="*/ 215581 h 319"/>
              <a:gd name="T26" fmla="*/ 461539 w 375"/>
              <a:gd name="T27" fmla="*/ 232601 h 319"/>
              <a:gd name="T28" fmla="*/ 429514 w 375"/>
              <a:gd name="T29" fmla="*/ 181542 h 319"/>
              <a:gd name="T30" fmla="*/ 393721 w 375"/>
              <a:gd name="T31" fmla="*/ 209908 h 319"/>
              <a:gd name="T32" fmla="*/ 365463 w 375"/>
              <a:gd name="T33" fmla="*/ 147503 h 319"/>
              <a:gd name="T34" fmla="*/ 333438 w 375"/>
              <a:gd name="T35" fmla="*/ 192889 h 319"/>
              <a:gd name="T36" fmla="*/ 276923 w 375"/>
              <a:gd name="T37" fmla="*/ 209908 h 319"/>
              <a:gd name="T38" fmla="*/ 243014 w 375"/>
              <a:gd name="T39" fmla="*/ 166414 h 319"/>
              <a:gd name="T40" fmla="*/ 295762 w 375"/>
              <a:gd name="T41" fmla="*/ 94553 h 319"/>
              <a:gd name="T42" fmla="*/ 265620 w 375"/>
              <a:gd name="T43" fmla="*/ 3782 h 319"/>
              <a:gd name="T44" fmla="*/ 224176 w 375"/>
              <a:gd name="T45" fmla="*/ 43495 h 319"/>
              <a:gd name="T46" fmla="*/ 203454 w 375"/>
              <a:gd name="T47" fmla="*/ 52950 h 319"/>
              <a:gd name="T48" fmla="*/ 169545 w 375"/>
              <a:gd name="T49" fmla="*/ 47277 h 319"/>
              <a:gd name="T50" fmla="*/ 114914 w 375"/>
              <a:gd name="T51" fmla="*/ 64296 h 319"/>
              <a:gd name="T52" fmla="*/ 116798 w 375"/>
              <a:gd name="T53" fmla="*/ 96444 h 319"/>
              <a:gd name="T54" fmla="*/ 190267 w 375"/>
              <a:gd name="T55" fmla="*/ 136157 h 319"/>
              <a:gd name="T56" fmla="*/ 165777 w 375"/>
              <a:gd name="T57" fmla="*/ 168305 h 319"/>
              <a:gd name="T58" fmla="*/ 167661 w 375"/>
              <a:gd name="T59" fmla="*/ 221255 h 319"/>
              <a:gd name="T60" fmla="*/ 118681 w 375"/>
              <a:gd name="T61" fmla="*/ 198562 h 319"/>
              <a:gd name="T62" fmla="*/ 32025 w 375"/>
              <a:gd name="T63" fmla="*/ 223146 h 319"/>
              <a:gd name="T64" fmla="*/ 111146 w 375"/>
              <a:gd name="T65" fmla="*/ 236383 h 319"/>
              <a:gd name="T66" fmla="*/ 99843 w 375"/>
              <a:gd name="T67" fmla="*/ 302571 h 319"/>
              <a:gd name="T68" fmla="*/ 54631 w 375"/>
              <a:gd name="T69" fmla="*/ 321481 h 319"/>
              <a:gd name="T70" fmla="*/ 0 w 375"/>
              <a:gd name="T71" fmla="*/ 353629 h 319"/>
              <a:gd name="T72" fmla="*/ 41444 w 375"/>
              <a:gd name="T73" fmla="*/ 383886 h 319"/>
              <a:gd name="T74" fmla="*/ 113030 w 375"/>
              <a:gd name="T75" fmla="*/ 457638 h 319"/>
              <a:gd name="T76" fmla="*/ 169545 w 375"/>
              <a:gd name="T77" fmla="*/ 552191 h 319"/>
              <a:gd name="T78" fmla="*/ 316484 w 375"/>
              <a:gd name="T79" fmla="*/ 576775 h 319"/>
              <a:gd name="T80" fmla="*/ 410675 w 375"/>
              <a:gd name="T81" fmla="*/ 574884 h 319"/>
              <a:gd name="T82" fmla="*/ 510519 w 375"/>
              <a:gd name="T83" fmla="*/ 603250 h 319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w 375"/>
              <a:gd name="T127" fmla="*/ 0 h 319"/>
              <a:gd name="T128" fmla="*/ 375 w 375"/>
              <a:gd name="T129" fmla="*/ 319 h 319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T126" t="T127" r="T128" b="T129"/>
            <a:pathLst>
              <a:path w="375" h="319">
                <a:moveTo>
                  <a:pt x="271" y="319"/>
                </a:moveTo>
                <a:lnTo>
                  <a:pt x="314" y="287"/>
                </a:lnTo>
                <a:lnTo>
                  <a:pt x="332" y="281"/>
                </a:lnTo>
                <a:lnTo>
                  <a:pt x="347" y="290"/>
                </a:lnTo>
                <a:lnTo>
                  <a:pt x="356" y="273"/>
                </a:lnTo>
                <a:lnTo>
                  <a:pt x="356" y="247"/>
                </a:lnTo>
                <a:lnTo>
                  <a:pt x="368" y="241"/>
                </a:lnTo>
                <a:lnTo>
                  <a:pt x="375" y="210"/>
                </a:lnTo>
                <a:lnTo>
                  <a:pt x="354" y="211"/>
                </a:lnTo>
                <a:lnTo>
                  <a:pt x="348" y="194"/>
                </a:lnTo>
                <a:lnTo>
                  <a:pt x="358" y="186"/>
                </a:lnTo>
                <a:lnTo>
                  <a:pt x="349" y="170"/>
                </a:lnTo>
                <a:lnTo>
                  <a:pt x="362" y="166"/>
                </a:lnTo>
                <a:lnTo>
                  <a:pt x="372" y="161"/>
                </a:lnTo>
                <a:lnTo>
                  <a:pt x="363" y="141"/>
                </a:lnTo>
                <a:lnTo>
                  <a:pt x="347" y="145"/>
                </a:lnTo>
                <a:lnTo>
                  <a:pt x="346" y="116"/>
                </a:lnTo>
                <a:lnTo>
                  <a:pt x="329" y="117"/>
                </a:lnTo>
                <a:lnTo>
                  <a:pt x="322" y="128"/>
                </a:lnTo>
                <a:lnTo>
                  <a:pt x="315" y="141"/>
                </a:lnTo>
                <a:lnTo>
                  <a:pt x="302" y="136"/>
                </a:lnTo>
                <a:lnTo>
                  <a:pt x="298" y="124"/>
                </a:lnTo>
                <a:lnTo>
                  <a:pt x="281" y="129"/>
                </a:lnTo>
                <a:lnTo>
                  <a:pt x="276" y="130"/>
                </a:lnTo>
                <a:lnTo>
                  <a:pt x="269" y="118"/>
                </a:lnTo>
                <a:lnTo>
                  <a:pt x="262" y="114"/>
                </a:lnTo>
                <a:lnTo>
                  <a:pt x="251" y="117"/>
                </a:lnTo>
                <a:lnTo>
                  <a:pt x="245" y="123"/>
                </a:lnTo>
                <a:lnTo>
                  <a:pt x="243" y="109"/>
                </a:lnTo>
                <a:lnTo>
                  <a:pt x="228" y="96"/>
                </a:lnTo>
                <a:lnTo>
                  <a:pt x="215" y="102"/>
                </a:lnTo>
                <a:lnTo>
                  <a:pt x="209" y="111"/>
                </a:lnTo>
                <a:lnTo>
                  <a:pt x="200" y="88"/>
                </a:lnTo>
                <a:lnTo>
                  <a:pt x="194" y="78"/>
                </a:lnTo>
                <a:lnTo>
                  <a:pt x="184" y="85"/>
                </a:lnTo>
                <a:lnTo>
                  <a:pt x="177" y="102"/>
                </a:lnTo>
                <a:lnTo>
                  <a:pt x="161" y="106"/>
                </a:lnTo>
                <a:lnTo>
                  <a:pt x="147" y="111"/>
                </a:lnTo>
                <a:lnTo>
                  <a:pt x="133" y="108"/>
                </a:lnTo>
                <a:lnTo>
                  <a:pt x="129" y="88"/>
                </a:lnTo>
                <a:lnTo>
                  <a:pt x="147" y="70"/>
                </a:lnTo>
                <a:lnTo>
                  <a:pt x="157" y="50"/>
                </a:lnTo>
                <a:lnTo>
                  <a:pt x="150" y="28"/>
                </a:lnTo>
                <a:lnTo>
                  <a:pt x="141" y="2"/>
                </a:lnTo>
                <a:lnTo>
                  <a:pt x="130" y="0"/>
                </a:lnTo>
                <a:lnTo>
                  <a:pt x="119" y="23"/>
                </a:lnTo>
                <a:lnTo>
                  <a:pt x="115" y="42"/>
                </a:lnTo>
                <a:lnTo>
                  <a:pt x="108" y="28"/>
                </a:lnTo>
                <a:lnTo>
                  <a:pt x="101" y="17"/>
                </a:lnTo>
                <a:lnTo>
                  <a:pt x="90" y="25"/>
                </a:lnTo>
                <a:lnTo>
                  <a:pt x="79" y="35"/>
                </a:lnTo>
                <a:lnTo>
                  <a:pt x="61" y="34"/>
                </a:lnTo>
                <a:lnTo>
                  <a:pt x="46" y="45"/>
                </a:lnTo>
                <a:lnTo>
                  <a:pt x="62" y="51"/>
                </a:lnTo>
                <a:lnTo>
                  <a:pt x="80" y="58"/>
                </a:lnTo>
                <a:lnTo>
                  <a:pt x="101" y="72"/>
                </a:lnTo>
                <a:lnTo>
                  <a:pt x="96" y="93"/>
                </a:lnTo>
                <a:lnTo>
                  <a:pt x="88" y="89"/>
                </a:lnTo>
                <a:lnTo>
                  <a:pt x="84" y="107"/>
                </a:lnTo>
                <a:lnTo>
                  <a:pt x="89" y="117"/>
                </a:lnTo>
                <a:lnTo>
                  <a:pt x="76" y="119"/>
                </a:lnTo>
                <a:lnTo>
                  <a:pt x="63" y="105"/>
                </a:lnTo>
                <a:lnTo>
                  <a:pt x="30" y="93"/>
                </a:lnTo>
                <a:lnTo>
                  <a:pt x="17" y="118"/>
                </a:lnTo>
                <a:lnTo>
                  <a:pt x="40" y="120"/>
                </a:lnTo>
                <a:lnTo>
                  <a:pt x="59" y="125"/>
                </a:lnTo>
                <a:lnTo>
                  <a:pt x="60" y="138"/>
                </a:lnTo>
                <a:lnTo>
                  <a:pt x="53" y="160"/>
                </a:lnTo>
                <a:lnTo>
                  <a:pt x="47" y="172"/>
                </a:lnTo>
                <a:lnTo>
                  <a:pt x="29" y="170"/>
                </a:lnTo>
                <a:lnTo>
                  <a:pt x="13" y="160"/>
                </a:lnTo>
                <a:lnTo>
                  <a:pt x="0" y="187"/>
                </a:lnTo>
                <a:lnTo>
                  <a:pt x="2" y="200"/>
                </a:lnTo>
                <a:lnTo>
                  <a:pt x="22" y="203"/>
                </a:lnTo>
                <a:lnTo>
                  <a:pt x="46" y="216"/>
                </a:lnTo>
                <a:lnTo>
                  <a:pt x="60" y="242"/>
                </a:lnTo>
                <a:lnTo>
                  <a:pt x="72" y="268"/>
                </a:lnTo>
                <a:lnTo>
                  <a:pt x="90" y="292"/>
                </a:lnTo>
                <a:lnTo>
                  <a:pt x="130" y="300"/>
                </a:lnTo>
                <a:lnTo>
                  <a:pt x="168" y="305"/>
                </a:lnTo>
                <a:lnTo>
                  <a:pt x="195" y="310"/>
                </a:lnTo>
                <a:lnTo>
                  <a:pt x="218" y="304"/>
                </a:lnTo>
                <a:lnTo>
                  <a:pt x="249" y="310"/>
                </a:lnTo>
                <a:lnTo>
                  <a:pt x="271" y="319"/>
                </a:lnTo>
                <a:close/>
              </a:path>
            </a:pathLst>
          </a:custGeom>
          <a:solidFill>
            <a:srgbClr val="FFFFFF"/>
          </a:solidFill>
          <a:ln w="635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ZoneTexte 55"/>
          <p:cNvSpPr txBox="1">
            <a:spLocks noChangeArrowheads="1"/>
          </p:cNvSpPr>
          <p:nvPr/>
        </p:nvSpPr>
        <p:spPr bwMode="auto">
          <a:xfrm>
            <a:off x="7238164" y="2309624"/>
            <a:ext cx="1582308" cy="16773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sz="17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Significant </a:t>
            </a:r>
            <a:r>
              <a:rPr lang="fr-FR" sz="17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modifications</a:t>
            </a:r>
            <a:endParaRPr lang="fr-FR" sz="17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z="17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sz="17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Other Member States</a:t>
            </a:r>
            <a:endParaRPr lang="fr-FR" sz="17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Rectangle 52"/>
          <p:cNvSpPr>
            <a:spLocks noChangeArrowheads="1"/>
          </p:cNvSpPr>
          <p:nvPr/>
        </p:nvSpPr>
        <p:spPr bwMode="auto">
          <a:xfrm>
            <a:off x="6992989" y="2390775"/>
            <a:ext cx="228600" cy="2286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2" name="Rectangle 54"/>
          <p:cNvSpPr>
            <a:spLocks noChangeArrowheads="1"/>
          </p:cNvSpPr>
          <p:nvPr/>
        </p:nvSpPr>
        <p:spPr bwMode="auto">
          <a:xfrm>
            <a:off x="6992989" y="3144838"/>
            <a:ext cx="228600" cy="2286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3" name="Text Box 55"/>
          <p:cNvSpPr txBox="1">
            <a:spLocks noChangeArrowheads="1"/>
          </p:cNvSpPr>
          <p:nvPr/>
        </p:nvSpPr>
        <p:spPr bwMode="auto">
          <a:xfrm>
            <a:off x="6858000" y="16002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Update of the </a:t>
            </a:r>
            <a:r>
              <a:rPr lang="fr-FR" dirty="0" err="1" smtClean="0"/>
              <a:t>mapping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90356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Recommendations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</a:t>
            </a:r>
            <a:r>
              <a:rPr lang="en-US" dirty="0"/>
              <a:t>main categories of recommendations for improving the accessibility to construction insurance:</a:t>
            </a:r>
          </a:p>
          <a:p>
            <a:pPr lvl="1"/>
            <a:r>
              <a:rPr lang="en-US" dirty="0"/>
              <a:t>Improving the </a:t>
            </a:r>
            <a:r>
              <a:rPr lang="en-US" b="1" dirty="0"/>
              <a:t>access process </a:t>
            </a:r>
            <a:r>
              <a:rPr lang="en-US" dirty="0"/>
              <a:t>to the existing “construction systems”</a:t>
            </a:r>
          </a:p>
          <a:p>
            <a:pPr lvl="1"/>
            <a:r>
              <a:rPr lang="en-US" dirty="0"/>
              <a:t>Modifying the “construction </a:t>
            </a:r>
            <a:r>
              <a:rPr lang="en-US" b="1" dirty="0"/>
              <a:t>systems</a:t>
            </a:r>
            <a:r>
              <a:rPr lang="en-US" dirty="0"/>
              <a:t>” </a:t>
            </a:r>
            <a:r>
              <a:rPr lang="en-US" dirty="0" smtClean="0"/>
              <a:t>themselves</a:t>
            </a:r>
            <a:endParaRPr lang="da-DK" dirty="0" smtClean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11 June 2013</a:t>
            </a:r>
            <a:endParaRPr lang="en-GB" dirty="0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21D7-3695-4D66-A085-8A419778C1F8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23175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2162" y="332656"/>
            <a:ext cx="7894637" cy="1584176"/>
          </a:xfrm>
        </p:spPr>
        <p:txBody>
          <a:bodyPr>
            <a:normAutofit/>
          </a:bodyPr>
          <a:lstStyle/>
          <a:p>
            <a:r>
              <a:rPr lang="en-US" dirty="0"/>
              <a:t>Improving the access </a:t>
            </a:r>
            <a:r>
              <a:rPr lang="en-US" dirty="0" smtClean="0"/>
              <a:t>process</a:t>
            </a:r>
            <a:r>
              <a:rPr lang="en-US" dirty="0"/>
              <a:t/>
            </a:r>
            <a:br>
              <a:rPr lang="en-US" dirty="0"/>
            </a:br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11 June 2014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21D7-3695-4D66-A085-8A419778C1F8}" type="slidenum">
              <a:rPr lang="en-GB" smtClean="0"/>
              <a:t>7</a:t>
            </a:fld>
            <a:endParaRPr lang="en-GB"/>
          </a:p>
        </p:txBody>
      </p:sp>
      <p:grpSp>
        <p:nvGrpSpPr>
          <p:cNvPr id="74" name="Group 73"/>
          <p:cNvGrpSpPr/>
          <p:nvPr/>
        </p:nvGrpSpPr>
        <p:grpSpPr>
          <a:xfrm>
            <a:off x="1763688" y="1771491"/>
            <a:ext cx="6264695" cy="4538125"/>
            <a:chOff x="0" y="0"/>
            <a:chExt cx="5343525" cy="3870833"/>
          </a:xfrm>
        </p:grpSpPr>
        <p:cxnSp>
          <p:nvCxnSpPr>
            <p:cNvPr id="75" name="Straight Connector 74"/>
            <p:cNvCxnSpPr/>
            <p:nvPr/>
          </p:nvCxnSpPr>
          <p:spPr bwMode="auto">
            <a:xfrm>
              <a:off x="1152525" y="727583"/>
              <a:ext cx="209550" cy="419100"/>
            </a:xfrm>
            <a:prstGeom prst="line">
              <a:avLst/>
            </a:prstGeom>
            <a:solidFill>
              <a:srgbClr xmlns:mc="http://schemas.openxmlformats.org/markup-compatibility/2006" xmlns:a14="http://schemas.microsoft.com/office/drawing/2010/main" val="FFFFFF" mc:Ignorable="a14" a14:legacySpreadsheetColorIndex="9"/>
            </a:solidFill>
            <a:ln w="9525" cap="flat" cmpd="sng" algn="ctr">
              <a:solidFill>
                <a:srgbClr xmlns:mc="http://schemas.openxmlformats.org/markup-compatibility/2006" xmlns:a14="http://schemas.microsoft.com/office/drawing/2010/main" val="000000" mc:Ignorable="a14" a14:legacySpreadsheetColorIndex="64"/>
              </a:solidFill>
              <a:prstDash val="solid"/>
              <a:round/>
              <a:headEnd type="none" w="med" len="med"/>
              <a:tailEnd type="oval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76" name="Straight Connector 75"/>
            <p:cNvCxnSpPr/>
            <p:nvPr/>
          </p:nvCxnSpPr>
          <p:spPr bwMode="auto">
            <a:xfrm>
              <a:off x="1362075" y="1146683"/>
              <a:ext cx="523875" cy="314325"/>
            </a:xfrm>
            <a:prstGeom prst="line">
              <a:avLst/>
            </a:prstGeom>
            <a:solidFill>
              <a:srgbClr xmlns:mc="http://schemas.openxmlformats.org/markup-compatibility/2006" xmlns:a14="http://schemas.microsoft.com/office/drawing/2010/main" val="FFFFFF" mc:Ignorable="a14" a14:legacySpreadsheetColorIndex="9"/>
            </a:solidFill>
            <a:ln w="9525" cap="flat" cmpd="sng" algn="ctr">
              <a:solidFill>
                <a:srgbClr xmlns:mc="http://schemas.openxmlformats.org/markup-compatibility/2006" xmlns:a14="http://schemas.microsoft.com/office/drawing/2010/main" val="000000" mc:Ignorable="a14" a14:legacySpreadsheetColorIndex="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77" name="Straight Connector 76"/>
            <p:cNvCxnSpPr/>
            <p:nvPr/>
          </p:nvCxnSpPr>
          <p:spPr bwMode="auto">
            <a:xfrm flipH="1">
              <a:off x="1676400" y="1461008"/>
              <a:ext cx="209550" cy="838200"/>
            </a:xfrm>
            <a:prstGeom prst="line">
              <a:avLst/>
            </a:prstGeom>
            <a:solidFill>
              <a:srgbClr xmlns:mc="http://schemas.openxmlformats.org/markup-compatibility/2006" xmlns:a14="http://schemas.microsoft.com/office/drawing/2010/main" val="FFFFFF" mc:Ignorable="a14" a14:legacySpreadsheetColorIndex="9"/>
            </a:solidFill>
            <a:ln w="9525" cap="flat" cmpd="sng" algn="ctr">
              <a:solidFill>
                <a:srgbClr xmlns:mc="http://schemas.openxmlformats.org/markup-compatibility/2006" xmlns:a14="http://schemas.microsoft.com/office/drawing/2010/main" val="000000" mc:Ignorable="a14" a14:legacySpreadsheetColorIndex="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78" name="Straight Connector 77"/>
            <p:cNvCxnSpPr/>
            <p:nvPr/>
          </p:nvCxnSpPr>
          <p:spPr bwMode="auto">
            <a:xfrm flipH="1">
              <a:off x="733425" y="2299208"/>
              <a:ext cx="942975" cy="314325"/>
            </a:xfrm>
            <a:prstGeom prst="line">
              <a:avLst/>
            </a:prstGeom>
            <a:solidFill>
              <a:srgbClr xmlns:mc="http://schemas.openxmlformats.org/markup-compatibility/2006" xmlns:a14="http://schemas.microsoft.com/office/drawing/2010/main" val="FFFFFF" mc:Ignorable="a14" a14:legacySpreadsheetColorIndex="9"/>
            </a:solidFill>
            <a:ln w="9525" cap="flat" cmpd="sng" algn="ctr">
              <a:solidFill>
                <a:srgbClr xmlns:mc="http://schemas.openxmlformats.org/markup-compatibility/2006" xmlns:a14="http://schemas.microsoft.com/office/drawing/2010/main" val="000000" mc:Ignorable="a14" a14:legacySpreadsheetColorIndex="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79" name="Straight Connector 78"/>
            <p:cNvCxnSpPr/>
            <p:nvPr/>
          </p:nvCxnSpPr>
          <p:spPr bwMode="auto">
            <a:xfrm flipV="1">
              <a:off x="733425" y="1984883"/>
              <a:ext cx="314325" cy="628650"/>
            </a:xfrm>
            <a:prstGeom prst="line">
              <a:avLst/>
            </a:prstGeom>
            <a:solidFill>
              <a:srgbClr xmlns:mc="http://schemas.openxmlformats.org/markup-compatibility/2006" xmlns:a14="http://schemas.microsoft.com/office/drawing/2010/main" val="FFFFFF" mc:Ignorable="a14" a14:legacySpreadsheetColorIndex="9"/>
            </a:solidFill>
            <a:ln w="9525" cap="flat" cmpd="sng" algn="ctr">
              <a:solidFill>
                <a:srgbClr xmlns:mc="http://schemas.openxmlformats.org/markup-compatibility/2006" xmlns:a14="http://schemas.microsoft.com/office/drawing/2010/main" val="000000" mc:Ignorable="a14" a14:legacySpreadsheetColorIndex="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80" name="Straight Connector 79"/>
            <p:cNvCxnSpPr/>
            <p:nvPr/>
          </p:nvCxnSpPr>
          <p:spPr bwMode="auto">
            <a:xfrm flipV="1">
              <a:off x="523875" y="1146684"/>
              <a:ext cx="0" cy="523874"/>
            </a:xfrm>
            <a:prstGeom prst="line">
              <a:avLst/>
            </a:prstGeom>
            <a:solidFill>
              <a:srgbClr xmlns:mc="http://schemas.openxmlformats.org/markup-compatibility/2006" xmlns:a14="http://schemas.microsoft.com/office/drawing/2010/main" val="FFFFFF" mc:Ignorable="a14" a14:legacySpreadsheetColorIndex="9"/>
            </a:solidFill>
            <a:ln w="9525" cap="flat" cmpd="sng" algn="ctr">
              <a:solidFill>
                <a:srgbClr xmlns:mc="http://schemas.openxmlformats.org/markup-compatibility/2006" xmlns:a14="http://schemas.microsoft.com/office/drawing/2010/main" val="000000" mc:Ignorable="a14" a14:legacySpreadsheetColorIndex="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81" name="TextBox 7"/>
            <p:cNvSpPr txBox="1"/>
            <p:nvPr/>
          </p:nvSpPr>
          <p:spPr>
            <a:xfrm>
              <a:off x="1285875" y="918083"/>
              <a:ext cx="838200" cy="314324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fr-FR" sz="1100" b="1"/>
                <a:t>Insurance</a:t>
              </a:r>
            </a:p>
          </p:txBody>
        </p:sp>
        <p:sp>
          <p:nvSpPr>
            <p:cNvPr id="82" name="TextBox 8"/>
            <p:cNvSpPr txBox="1"/>
            <p:nvPr/>
          </p:nvSpPr>
          <p:spPr>
            <a:xfrm>
              <a:off x="1466850" y="1461009"/>
              <a:ext cx="942975" cy="314324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fr-FR" sz="1100"/>
                <a:t>Technology</a:t>
              </a:r>
            </a:p>
          </p:txBody>
        </p:sp>
        <p:sp>
          <p:nvSpPr>
            <p:cNvPr id="83" name="TextBox 9"/>
            <p:cNvSpPr txBox="1"/>
            <p:nvPr/>
          </p:nvSpPr>
          <p:spPr>
            <a:xfrm>
              <a:off x="1671637" y="2184909"/>
              <a:ext cx="633413" cy="314324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fr-FR" sz="1100"/>
                <a:t>Culture</a:t>
              </a:r>
            </a:p>
          </p:txBody>
        </p:sp>
        <p:sp>
          <p:nvSpPr>
            <p:cNvPr id="84" name="TextBox 10"/>
            <p:cNvSpPr txBox="1"/>
            <p:nvPr/>
          </p:nvSpPr>
          <p:spPr>
            <a:xfrm>
              <a:off x="838200" y="470408"/>
              <a:ext cx="733425" cy="495300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fr-FR" sz="1100"/>
                <a:t>Wealth</a:t>
              </a:r>
            </a:p>
          </p:txBody>
        </p:sp>
        <p:sp>
          <p:nvSpPr>
            <p:cNvPr id="85" name="TextBox 11"/>
            <p:cNvSpPr txBox="1"/>
            <p:nvPr/>
          </p:nvSpPr>
          <p:spPr>
            <a:xfrm>
              <a:off x="104775" y="937132"/>
              <a:ext cx="1047750" cy="52387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fr-FR" sz="1100"/>
                <a:t>User</a:t>
              </a:r>
            </a:p>
            <a:p>
              <a:r>
                <a:rPr lang="fr-FR" sz="1100"/>
                <a:t>practices</a:t>
              </a:r>
            </a:p>
          </p:txBody>
        </p:sp>
        <p:sp>
          <p:nvSpPr>
            <p:cNvPr id="86" name="TextBox 12"/>
            <p:cNvSpPr txBox="1"/>
            <p:nvPr/>
          </p:nvSpPr>
          <p:spPr>
            <a:xfrm>
              <a:off x="147637" y="2608770"/>
              <a:ext cx="1085850" cy="523875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fr-FR" sz="1100"/>
                <a:t>Environmental conditions</a:t>
              </a:r>
            </a:p>
          </p:txBody>
        </p:sp>
        <p:sp>
          <p:nvSpPr>
            <p:cNvPr id="87" name="TextBox 13"/>
            <p:cNvSpPr txBox="1"/>
            <p:nvPr/>
          </p:nvSpPr>
          <p:spPr>
            <a:xfrm>
              <a:off x="419100" y="1875345"/>
              <a:ext cx="838200" cy="519112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fr-FR" sz="1100"/>
                <a:t>Legal framework</a:t>
              </a:r>
            </a:p>
            <a:p>
              <a:endParaRPr lang="fr-FR" sz="1100"/>
            </a:p>
          </p:txBody>
        </p:sp>
        <p:cxnSp>
          <p:nvCxnSpPr>
            <p:cNvPr id="88" name="Straight Connector 87"/>
            <p:cNvCxnSpPr/>
            <p:nvPr/>
          </p:nvCxnSpPr>
          <p:spPr bwMode="auto">
            <a:xfrm flipV="1">
              <a:off x="523875" y="727584"/>
              <a:ext cx="628650" cy="419099"/>
            </a:xfrm>
            <a:prstGeom prst="line">
              <a:avLst/>
            </a:prstGeom>
            <a:solidFill>
              <a:srgbClr xmlns:mc="http://schemas.openxmlformats.org/markup-compatibility/2006" xmlns:a14="http://schemas.microsoft.com/office/drawing/2010/main" val="FFFFFF" mc:Ignorable="a14" a14:legacySpreadsheetColorIndex="9"/>
            </a:solidFill>
            <a:ln w="9525" cap="flat" cmpd="sng" algn="ctr">
              <a:solidFill>
                <a:srgbClr xmlns:mc="http://schemas.openxmlformats.org/markup-compatibility/2006" xmlns:a14="http://schemas.microsoft.com/office/drawing/2010/main" val="000000" mc:Ignorable="a14" a14:legacySpreadsheetColorIndex="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89" name="Straight Connector 88"/>
            <p:cNvCxnSpPr/>
            <p:nvPr/>
          </p:nvCxnSpPr>
          <p:spPr bwMode="auto">
            <a:xfrm>
              <a:off x="523875" y="1670558"/>
              <a:ext cx="523875" cy="314325"/>
            </a:xfrm>
            <a:prstGeom prst="line">
              <a:avLst/>
            </a:prstGeom>
            <a:solidFill>
              <a:srgbClr xmlns:mc="http://schemas.openxmlformats.org/markup-compatibility/2006" xmlns:a14="http://schemas.microsoft.com/office/drawing/2010/main" val="FFFFFF" mc:Ignorable="a14" a14:legacySpreadsheetColorIndex="9"/>
            </a:solidFill>
            <a:ln w="9525" cap="flat" cmpd="sng" algn="ctr">
              <a:solidFill>
                <a:srgbClr xmlns:mc="http://schemas.openxmlformats.org/markup-compatibility/2006" xmlns:a14="http://schemas.microsoft.com/office/drawing/2010/main" val="000000" mc:Ignorable="a14" a14:legacySpreadsheetColorIndex="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90" name="TextBox 16"/>
            <p:cNvSpPr txBox="1"/>
            <p:nvPr/>
          </p:nvSpPr>
          <p:spPr>
            <a:xfrm>
              <a:off x="0" y="1594358"/>
              <a:ext cx="733425" cy="390525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fr-FR" sz="1100"/>
                <a:t>Markets</a:t>
              </a:r>
            </a:p>
          </p:txBody>
        </p:sp>
        <p:cxnSp>
          <p:nvCxnSpPr>
            <p:cNvPr id="91" name="Straight Connector 90"/>
            <p:cNvCxnSpPr/>
            <p:nvPr/>
          </p:nvCxnSpPr>
          <p:spPr bwMode="auto">
            <a:xfrm>
              <a:off x="4086225" y="722820"/>
              <a:ext cx="523875" cy="209550"/>
            </a:xfrm>
            <a:prstGeom prst="line">
              <a:avLst/>
            </a:prstGeom>
            <a:solidFill>
              <a:srgbClr xmlns:mc="http://schemas.openxmlformats.org/markup-compatibility/2006" xmlns:a14="http://schemas.microsoft.com/office/drawing/2010/main" val="FFFFFF" mc:Ignorable="a14" a14:legacySpreadsheetColorIndex="9"/>
            </a:solidFill>
            <a:ln w="9525" cap="flat" cmpd="sng" algn="ctr">
              <a:solidFill>
                <a:srgbClr xmlns:mc="http://schemas.openxmlformats.org/markup-compatibility/2006" xmlns:a14="http://schemas.microsoft.com/office/drawing/2010/main" val="000000" mc:Ignorable="a14" a14:legacySpreadsheetColorIndex="64"/>
              </a:solidFill>
              <a:prstDash val="solid"/>
              <a:round/>
              <a:headEnd type="none" w="med" len="med"/>
              <a:tailEnd type="oval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92" name="Straight Connector 91"/>
            <p:cNvCxnSpPr/>
            <p:nvPr/>
          </p:nvCxnSpPr>
          <p:spPr bwMode="auto">
            <a:xfrm>
              <a:off x="4610100" y="932370"/>
              <a:ext cx="209550" cy="523875"/>
            </a:xfrm>
            <a:prstGeom prst="line">
              <a:avLst/>
            </a:prstGeom>
            <a:solidFill>
              <a:srgbClr xmlns:mc="http://schemas.openxmlformats.org/markup-compatibility/2006" xmlns:a14="http://schemas.microsoft.com/office/drawing/2010/main" val="FFFFFF" mc:Ignorable="a14" a14:legacySpreadsheetColorIndex="9"/>
            </a:solidFill>
            <a:ln w="9525" cap="flat" cmpd="sng" algn="ctr">
              <a:solidFill>
                <a:srgbClr xmlns:mc="http://schemas.openxmlformats.org/markup-compatibility/2006" xmlns:a14="http://schemas.microsoft.com/office/drawing/2010/main" val="000000" mc:Ignorable="a14" a14:legacySpreadsheetColorIndex="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93" name="Straight Connector 92"/>
            <p:cNvCxnSpPr/>
            <p:nvPr/>
          </p:nvCxnSpPr>
          <p:spPr bwMode="auto">
            <a:xfrm flipH="1">
              <a:off x="4610100" y="1461008"/>
              <a:ext cx="209550" cy="523875"/>
            </a:xfrm>
            <a:prstGeom prst="line">
              <a:avLst/>
            </a:prstGeom>
            <a:solidFill>
              <a:srgbClr xmlns:mc="http://schemas.openxmlformats.org/markup-compatibility/2006" xmlns:a14="http://schemas.microsoft.com/office/drawing/2010/main" val="FFFFFF" mc:Ignorable="a14" a14:legacySpreadsheetColorIndex="9"/>
            </a:solidFill>
            <a:ln w="9525" cap="flat" cmpd="sng" algn="ctr">
              <a:solidFill>
                <a:srgbClr xmlns:mc="http://schemas.openxmlformats.org/markup-compatibility/2006" xmlns:a14="http://schemas.microsoft.com/office/drawing/2010/main" val="000000" mc:Ignorable="a14" a14:legacySpreadsheetColorIndex="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94" name="Straight Connector 93"/>
            <p:cNvCxnSpPr/>
            <p:nvPr/>
          </p:nvCxnSpPr>
          <p:spPr bwMode="auto">
            <a:xfrm flipH="1">
              <a:off x="3981450" y="1984883"/>
              <a:ext cx="628650" cy="414337"/>
            </a:xfrm>
            <a:prstGeom prst="line">
              <a:avLst/>
            </a:prstGeom>
            <a:solidFill>
              <a:srgbClr xmlns:mc="http://schemas.openxmlformats.org/markup-compatibility/2006" xmlns:a14="http://schemas.microsoft.com/office/drawing/2010/main" val="FFFFFF" mc:Ignorable="a14" a14:legacySpreadsheetColorIndex="9"/>
            </a:solidFill>
            <a:ln w="9525" cap="flat" cmpd="sng" algn="ctr">
              <a:solidFill>
                <a:srgbClr xmlns:mc="http://schemas.openxmlformats.org/markup-compatibility/2006" xmlns:a14="http://schemas.microsoft.com/office/drawing/2010/main" val="000000" mc:Ignorable="a14" a14:legacySpreadsheetColorIndex="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95" name="Straight Connector 94"/>
            <p:cNvCxnSpPr/>
            <p:nvPr/>
          </p:nvCxnSpPr>
          <p:spPr bwMode="auto">
            <a:xfrm flipH="1" flipV="1">
              <a:off x="3457575" y="2089658"/>
              <a:ext cx="523876" cy="309562"/>
            </a:xfrm>
            <a:prstGeom prst="line">
              <a:avLst/>
            </a:prstGeom>
            <a:solidFill>
              <a:srgbClr xmlns:mc="http://schemas.openxmlformats.org/markup-compatibility/2006" xmlns:a14="http://schemas.microsoft.com/office/drawing/2010/main" val="FFFFFF" mc:Ignorable="a14" a14:legacySpreadsheetColorIndex="9"/>
            </a:solidFill>
            <a:ln w="9525" cap="flat" cmpd="sng" algn="ctr">
              <a:solidFill>
                <a:srgbClr xmlns:mc="http://schemas.openxmlformats.org/markup-compatibility/2006" xmlns:a14="http://schemas.microsoft.com/office/drawing/2010/main" val="000000" mc:Ignorable="a14" a14:legacySpreadsheetColorIndex="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96" name="Straight Connector 95"/>
            <p:cNvCxnSpPr/>
            <p:nvPr/>
          </p:nvCxnSpPr>
          <p:spPr bwMode="auto">
            <a:xfrm flipH="1" flipV="1">
              <a:off x="3457575" y="1246696"/>
              <a:ext cx="209550" cy="528637"/>
            </a:xfrm>
            <a:prstGeom prst="line">
              <a:avLst/>
            </a:prstGeom>
            <a:solidFill>
              <a:srgbClr xmlns:mc="http://schemas.openxmlformats.org/markup-compatibility/2006" xmlns:a14="http://schemas.microsoft.com/office/drawing/2010/main" val="FFFFFF" mc:Ignorable="a14" a14:legacySpreadsheetColorIndex="9"/>
            </a:solidFill>
            <a:ln w="9525" cap="flat" cmpd="sng" algn="ctr">
              <a:solidFill>
                <a:srgbClr xmlns:mc="http://schemas.openxmlformats.org/markup-compatibility/2006" xmlns:a14="http://schemas.microsoft.com/office/drawing/2010/main" val="000000" mc:Ignorable="a14" a14:legacySpreadsheetColorIndex="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97" name="TextBox 23"/>
            <p:cNvSpPr txBox="1"/>
            <p:nvPr/>
          </p:nvSpPr>
          <p:spPr>
            <a:xfrm>
              <a:off x="4505324" y="622809"/>
              <a:ext cx="838201" cy="314324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/>
              <a:r>
                <a:rPr lang="fr-FR" sz="1100" b="1">
                  <a:solidFill>
                    <a:schemeClr val="dk1"/>
                  </a:solidFill>
                  <a:latin typeface="+mn-lt"/>
                  <a:ea typeface="+mn-ea"/>
                  <a:cs typeface="+mn-cs"/>
                </a:rPr>
                <a:t>Insurance</a:t>
              </a:r>
            </a:p>
          </p:txBody>
        </p:sp>
        <p:sp>
          <p:nvSpPr>
            <p:cNvPr id="98" name="TextBox 24"/>
            <p:cNvSpPr txBox="1"/>
            <p:nvPr/>
          </p:nvSpPr>
          <p:spPr>
            <a:xfrm>
              <a:off x="4400550" y="1456246"/>
              <a:ext cx="942975" cy="314324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fr-FR" sz="1100" dirty="0" err="1"/>
                <a:t>Technology</a:t>
              </a:r>
              <a:endParaRPr lang="fr-FR" sz="1100" dirty="0"/>
            </a:p>
          </p:txBody>
        </p:sp>
        <p:sp>
          <p:nvSpPr>
            <p:cNvPr id="99" name="TextBox 25"/>
            <p:cNvSpPr txBox="1"/>
            <p:nvPr/>
          </p:nvSpPr>
          <p:spPr>
            <a:xfrm>
              <a:off x="4505325" y="1965833"/>
              <a:ext cx="838200" cy="314324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fr-FR" sz="1100"/>
                <a:t>Culture</a:t>
              </a:r>
            </a:p>
          </p:txBody>
        </p:sp>
        <p:sp>
          <p:nvSpPr>
            <p:cNvPr id="100" name="TextBox 26"/>
            <p:cNvSpPr txBox="1"/>
            <p:nvPr/>
          </p:nvSpPr>
          <p:spPr>
            <a:xfrm>
              <a:off x="3143250" y="1575309"/>
              <a:ext cx="733425" cy="314324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fr-FR" sz="1100"/>
                <a:t>Markets</a:t>
              </a:r>
            </a:p>
          </p:txBody>
        </p:sp>
        <p:sp>
          <p:nvSpPr>
            <p:cNvPr id="101" name="TextBox 27"/>
            <p:cNvSpPr txBox="1"/>
            <p:nvPr/>
          </p:nvSpPr>
          <p:spPr>
            <a:xfrm>
              <a:off x="3143250" y="827595"/>
              <a:ext cx="1047750" cy="52387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fr-FR" sz="1100"/>
                <a:t>User</a:t>
              </a:r>
            </a:p>
            <a:p>
              <a:r>
                <a:rPr lang="fr-FR" sz="1100"/>
                <a:t>practices</a:t>
              </a:r>
            </a:p>
          </p:txBody>
        </p:sp>
        <p:sp>
          <p:nvSpPr>
            <p:cNvPr id="102" name="TextBox 28"/>
            <p:cNvSpPr txBox="1"/>
            <p:nvPr/>
          </p:nvSpPr>
          <p:spPr>
            <a:xfrm>
              <a:off x="3943350" y="2299208"/>
              <a:ext cx="981075" cy="523875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fr-FR" sz="1100"/>
                <a:t>Environmental conditions</a:t>
              </a:r>
            </a:p>
          </p:txBody>
        </p:sp>
        <p:sp>
          <p:nvSpPr>
            <p:cNvPr id="103" name="TextBox 29"/>
            <p:cNvSpPr txBox="1"/>
            <p:nvPr/>
          </p:nvSpPr>
          <p:spPr>
            <a:xfrm>
              <a:off x="3771900" y="518033"/>
              <a:ext cx="838200" cy="314324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fr-FR" sz="1100"/>
                <a:t>Wealth</a:t>
              </a:r>
            </a:p>
          </p:txBody>
        </p:sp>
        <p:cxnSp>
          <p:nvCxnSpPr>
            <p:cNvPr id="104" name="Straight Connector 103"/>
            <p:cNvCxnSpPr/>
            <p:nvPr/>
          </p:nvCxnSpPr>
          <p:spPr bwMode="auto">
            <a:xfrm flipV="1">
              <a:off x="3457575" y="722820"/>
              <a:ext cx="628650" cy="523875"/>
            </a:xfrm>
            <a:prstGeom prst="line">
              <a:avLst/>
            </a:prstGeom>
            <a:solidFill>
              <a:srgbClr xmlns:mc="http://schemas.openxmlformats.org/markup-compatibility/2006" xmlns:a14="http://schemas.microsoft.com/office/drawing/2010/main" val="FFFFFF" mc:Ignorable="a14" a14:legacySpreadsheetColorIndex="9"/>
            </a:solidFill>
            <a:ln w="9525" cap="flat" cmpd="sng" algn="ctr">
              <a:solidFill>
                <a:srgbClr xmlns:mc="http://schemas.openxmlformats.org/markup-compatibility/2006" xmlns:a14="http://schemas.microsoft.com/office/drawing/2010/main" val="000000" mc:Ignorable="a14" a14:legacySpreadsheetColorIndex="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105" name="Straight Connector 104"/>
            <p:cNvCxnSpPr/>
            <p:nvPr/>
          </p:nvCxnSpPr>
          <p:spPr bwMode="auto">
            <a:xfrm flipH="1">
              <a:off x="3457575" y="1775333"/>
              <a:ext cx="209550" cy="314325"/>
            </a:xfrm>
            <a:prstGeom prst="line">
              <a:avLst/>
            </a:prstGeom>
            <a:solidFill>
              <a:srgbClr xmlns:mc="http://schemas.openxmlformats.org/markup-compatibility/2006" xmlns:a14="http://schemas.microsoft.com/office/drawing/2010/main" val="FFFFFF" mc:Ignorable="a14" a14:legacySpreadsheetColorIndex="9"/>
            </a:solidFill>
            <a:ln w="9525" cap="flat" cmpd="sng" algn="ctr">
              <a:solidFill>
                <a:srgbClr xmlns:mc="http://schemas.openxmlformats.org/markup-compatibility/2006" xmlns:a14="http://schemas.microsoft.com/office/drawing/2010/main" val="000000" mc:Ignorable="a14" a14:legacySpreadsheetColorIndex="6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106" name="TextBox 32"/>
            <p:cNvSpPr txBox="1"/>
            <p:nvPr/>
          </p:nvSpPr>
          <p:spPr>
            <a:xfrm>
              <a:off x="2933700" y="1889633"/>
              <a:ext cx="838200" cy="519112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fr-FR" sz="1100"/>
                <a:t>Legal framework</a:t>
              </a:r>
            </a:p>
            <a:p>
              <a:endParaRPr lang="fr-FR" sz="1100"/>
            </a:p>
          </p:txBody>
        </p:sp>
        <p:sp>
          <p:nvSpPr>
            <p:cNvPr id="107" name="Curved Down Arrow 106"/>
            <p:cNvSpPr/>
            <p:nvPr/>
          </p:nvSpPr>
          <p:spPr bwMode="auto">
            <a:xfrm rot="21333642">
              <a:off x="1414906" y="0"/>
              <a:ext cx="3278727" cy="735361"/>
            </a:xfrm>
            <a:prstGeom prst="curvedDownArrow">
              <a:avLst>
                <a:gd name="adj1" fmla="val 14424"/>
                <a:gd name="adj2" fmla="val 27091"/>
                <a:gd name="adj3" fmla="val 25000"/>
              </a:avLst>
            </a:prstGeom>
            <a:solidFill>
              <a:srgbClr xmlns:mc="http://schemas.openxmlformats.org/markup-compatibility/2006" xmlns:a14="http://schemas.microsoft.com/office/drawing/2010/main" val="FFFFFF" mc:Ignorable="a14" a14:legacySpreadsheetColorIndex="9"/>
            </a:solidFill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>
              <a:glow rad="101600">
                <a:schemeClr val="accent1">
                  <a:satMod val="175000"/>
                  <a:alpha val="40000"/>
                </a:schemeClr>
              </a:glow>
              <a:outerShdw dist="35921" dir="2700000" algn="ctr" rotWithShape="0">
                <a:srgbClr val="808080"/>
              </a:outerShdw>
            </a:effectLst>
            <a:extLst/>
          </p:spPr>
          <p:txBody>
            <a:bodyPr rot="0" spcFirstLastPara="0" vert="horz" wrap="square" lIns="18288" tIns="0" rIns="0" bIns="0" numCol="1" spcCol="0" rtlCol="0" fromWordArt="0" anchor="t" anchorCtr="0" forceAA="0" upright="1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l"/>
              <a:endParaRPr lang="fr-FR" sz="110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08" name="TextBox 73"/>
            <p:cNvSpPr txBox="1"/>
            <p:nvPr/>
          </p:nvSpPr>
          <p:spPr>
            <a:xfrm>
              <a:off x="104775" y="3242183"/>
              <a:ext cx="1990725" cy="628650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/>
              <a:r>
                <a:rPr lang="fr-FR" sz="1400" b="0" u="sng">
                  <a:solidFill>
                    <a:schemeClr val="dk1"/>
                  </a:solidFill>
                  <a:latin typeface="+mn-lt"/>
                  <a:ea typeface="+mn-ea"/>
                  <a:cs typeface="+mn-cs"/>
                </a:rPr>
                <a:t>System Configuration Country A</a:t>
              </a:r>
            </a:p>
          </p:txBody>
        </p:sp>
        <p:sp>
          <p:nvSpPr>
            <p:cNvPr id="109" name="TextBox 74"/>
            <p:cNvSpPr txBox="1"/>
            <p:nvPr/>
          </p:nvSpPr>
          <p:spPr>
            <a:xfrm>
              <a:off x="3143250" y="3242183"/>
              <a:ext cx="1990725" cy="628650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-FR" sz="1400" b="0" u="sng"/>
                <a:t>System Configuration</a:t>
              </a:r>
              <a:r>
                <a:rPr lang="fr-FR" sz="1400" b="0" u="sng" baseline="0"/>
                <a:t> Country B</a:t>
              </a:r>
              <a:endParaRPr lang="fr-FR" sz="1400" b="0" u="sng"/>
            </a:p>
          </p:txBody>
        </p:sp>
      </p:grpSp>
    </p:spTree>
    <p:extLst>
      <p:ext uri="{BB962C8B-B14F-4D97-AF65-F5344CB8AC3E}">
        <p14:creationId xmlns:p14="http://schemas.microsoft.com/office/powerpoint/2010/main" val="1572309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sz="4900" dirty="0" err="1" smtClean="0"/>
              <a:t>Improving</a:t>
            </a:r>
            <a:r>
              <a:rPr lang="da-DK" sz="4900" dirty="0" smtClean="0"/>
              <a:t> the </a:t>
            </a:r>
            <a:r>
              <a:rPr lang="da-DK" sz="4900" dirty="0" err="1" smtClean="0"/>
              <a:t>access</a:t>
            </a:r>
            <a:r>
              <a:rPr lang="da-DK" sz="4900" dirty="0" smtClean="0"/>
              <a:t> </a:t>
            </a:r>
            <a:r>
              <a:rPr lang="da-DK" sz="4900" dirty="0" err="1" smtClean="0"/>
              <a:t>process</a:t>
            </a:r>
            <a:r>
              <a:rPr lang="da-DK" dirty="0" smtClean="0"/>
              <a:t/>
            </a:r>
            <a:br>
              <a:rPr lang="da-DK" dirty="0" smtClean="0"/>
            </a:br>
            <a:r>
              <a:rPr lang="da-DK" sz="3100" dirty="0" smtClean="0"/>
              <a:t>- </a:t>
            </a:r>
            <a:r>
              <a:rPr lang="da-DK" sz="3100" dirty="0" err="1" smtClean="0"/>
              <a:t>through</a:t>
            </a:r>
            <a:r>
              <a:rPr lang="da-DK" sz="3100" dirty="0" smtClean="0"/>
              <a:t> transnational </a:t>
            </a:r>
            <a:r>
              <a:rPr lang="da-DK" sz="3100" dirty="0" err="1" smtClean="0"/>
              <a:t>communication</a:t>
            </a:r>
            <a:endParaRPr lang="da-DK" sz="31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By </a:t>
            </a:r>
            <a:r>
              <a:rPr lang="en-US" dirty="0"/>
              <a:t>increasing the insurance offer*: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n-US" dirty="0"/>
              <a:t>Improve failure forecast of innovative technologies through information sharing (EQEO) + Hazard notification procedure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n-US" dirty="0"/>
              <a:t>Improve risk assessment through Quality Signs information sharing (WP1) + Improve “relevancy” of existing quality signs (e.g. extension of ETA toward climatic conditions or installation considerations)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n-US" dirty="0"/>
              <a:t>Harmonize TIS accreditation / recognition by insurers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n-US" dirty="0"/>
              <a:t>Promote a European IDI cover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dirty="0"/>
              <a:t>(*) to accompany a contractor abroad or to meet a foreign </a:t>
            </a:r>
            <a:r>
              <a:rPr lang="en-US" dirty="0" smtClean="0"/>
              <a:t>request</a:t>
            </a:r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11 June 2013</a:t>
            </a:r>
            <a:endParaRPr lang="en-GB" dirty="0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21D7-3695-4D66-A085-8A419778C1F8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18232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sz="4900" dirty="0" err="1" smtClean="0"/>
              <a:t>Improving</a:t>
            </a:r>
            <a:r>
              <a:rPr lang="da-DK" sz="4900" dirty="0" smtClean="0"/>
              <a:t> the </a:t>
            </a:r>
            <a:r>
              <a:rPr lang="da-DK" sz="4900" dirty="0" err="1" smtClean="0"/>
              <a:t>access</a:t>
            </a:r>
            <a:r>
              <a:rPr lang="da-DK" sz="4900" dirty="0" smtClean="0"/>
              <a:t> </a:t>
            </a:r>
            <a:r>
              <a:rPr lang="da-DK" sz="4900" dirty="0" err="1" smtClean="0"/>
              <a:t>process</a:t>
            </a:r>
            <a:r>
              <a:rPr lang="da-DK" dirty="0" smtClean="0"/>
              <a:t/>
            </a:r>
            <a:br>
              <a:rPr lang="da-DK" dirty="0" smtClean="0"/>
            </a:br>
            <a:r>
              <a:rPr lang="da-DK" sz="3100" dirty="0" smtClean="0"/>
              <a:t>- </a:t>
            </a:r>
            <a:r>
              <a:rPr lang="da-DK" sz="3100" dirty="0" err="1" smtClean="0"/>
              <a:t>through</a:t>
            </a:r>
            <a:r>
              <a:rPr lang="da-DK" sz="3100" dirty="0" smtClean="0"/>
              <a:t> transnational </a:t>
            </a:r>
            <a:r>
              <a:rPr lang="da-DK" sz="3100" dirty="0" err="1" smtClean="0"/>
              <a:t>communication</a:t>
            </a:r>
            <a:endParaRPr lang="da-DK" sz="31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4000" dirty="0" smtClean="0"/>
              <a:t>By </a:t>
            </a:r>
            <a:r>
              <a:rPr lang="en-US" sz="4000" dirty="0"/>
              <a:t>facilitating the subscribing </a:t>
            </a:r>
            <a:r>
              <a:rPr lang="en-US" sz="4000" dirty="0" smtClean="0"/>
              <a:t>procedures:</a:t>
            </a:r>
            <a:endParaRPr lang="en-US" sz="4000" dirty="0"/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n-US" dirty="0"/>
              <a:t>Add to the existing Points of Single Contact sites a specific standardized* “construction insurance access” administrative procedure guide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n-US" dirty="0"/>
              <a:t>Add </a:t>
            </a:r>
            <a:r>
              <a:rPr lang="en-US" dirty="0" err="1"/>
              <a:t>Elios</a:t>
            </a:r>
            <a:r>
              <a:rPr lang="en-US" dirty="0"/>
              <a:t> mappings to the </a:t>
            </a:r>
            <a:r>
              <a:rPr lang="en-US" dirty="0" smtClean="0"/>
              <a:t>PSCs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n-US" dirty="0" smtClean="0"/>
              <a:t>Require </a:t>
            </a:r>
            <a:r>
              <a:rPr lang="en-US" dirty="0"/>
              <a:t>their Update by the Member </a:t>
            </a:r>
            <a:r>
              <a:rPr lang="en-US" dirty="0" smtClean="0"/>
              <a:t>States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n-US" dirty="0" smtClean="0"/>
              <a:t>Add </a:t>
            </a:r>
            <a:r>
              <a:rPr lang="en-US" dirty="0"/>
              <a:t>to PSCs a national complaint submission </a:t>
            </a:r>
            <a:r>
              <a:rPr lang="en-US" dirty="0" smtClean="0"/>
              <a:t>procedure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n-US" dirty="0" smtClean="0"/>
              <a:t>Add </a:t>
            </a:r>
            <a:r>
              <a:rPr lang="en-US" dirty="0"/>
              <a:t>to </a:t>
            </a:r>
            <a:r>
              <a:rPr lang="en-US" dirty="0" err="1"/>
              <a:t>Solvit</a:t>
            </a:r>
            <a:r>
              <a:rPr lang="en-US" dirty="0"/>
              <a:t> an EU level complaint  submission procedure, transmitted to an European construction insurance ombudsman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(*) language, fields, format </a:t>
            </a:r>
            <a:r>
              <a:rPr lang="en-US" sz="2800" dirty="0" smtClean="0"/>
              <a:t>…</a:t>
            </a:r>
            <a:endParaRPr lang="en-US" sz="2800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11 June 2013</a:t>
            </a:r>
            <a:endParaRPr lang="en-GB" dirty="0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21D7-3695-4D66-A085-8A419778C1F8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459153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DerUH3ucEeQsbuMLgWH0w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W_tGyN3xEugObzJEVETbw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Sida7NLVUGh4J2lWHKp0g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nN0E07rDUOuVHCkFraoAQ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nN0E07rDUOuVHCkFraoAQ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JIT4iWfhEKPEs8DsmsfaQ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NUNiADJTUqXMPZVmsaY_Q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33nwyOXZK0e4ikcMmEm3LQ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zwMcHlugUW7ye.cSWz1Fw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rHKVdD4yk.XWDCQ1Ng2uw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oQnPVJPMUKPrG6eiT5k6g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58Eb0YNeky20D9hzg_pDA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FWwSKxodUey9m548BWaLw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pt.sxB6HkKIpNuIcrfujA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J_OBHXmSEm3nij0vW3H1w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BVlWr6nzE6FFyWbhZladQ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BVlWr6nzE6FFyWbhZladQ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BVlWr6nzE6FFyWbhZladQ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gaPWFEhxk.rcZRlvAQveQ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DerUH3ucEeQsbuMLgWH0w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58Eb0YNeky20D9hzg_pDA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gaPWFEhxk.rcZRlvAQveQ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gaPWFEhxk.rcZRlvAQveQ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DerUH3ucEeQsbuMLgWH0w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kX_sqD8V0uKPGw3CMttrA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BVlWr6nzE6FFyWbhZladQ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wqw.I6wNEiUbhq5zmlbsQ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DaTYMkqpUeAO1F_BrquiA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11VRbugv0miaTL6Q30NKQ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W_tGyN3xEugObzJEVETbw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Sida7NLVUGh4J2lWHKp0g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nN0E07rDUOuVHCkFraoAQ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nN0E07rDUOuVHCkFraoA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DerUH3ucEeQsbuMLgWH0w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JIT4iWfhEKPEs8DsmsfaQ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NUNiADJTUqXMPZVmsaY_Q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33nwyOXZK0e4ikcMmEm3LQ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zwMcHlugUW7ye.cSWz1Fw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rHKVdD4yk.XWDCQ1Ng2uw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oQnPVJPMUKPrG6eiT5k6g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FWwSKxodUey9m548BWaLw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pt.sxB6HkKIpNuIcrfujA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J_OBHXmSEm3nij0vW3H1w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BVlWr6nzE6FFyWbhZladQ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kX_sqD8V0uKPGw3CMttrA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BVlWr6nzE6FFyWbhZladQ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BVlWr6nzE6FFyWbhZladQ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gaPWFEhxk.rcZRlvAQveQ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BVlWr6nzE6FFyWbhZladQ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wqw.I6wNEiUbhq5zmlbsQ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DaTYMkqpUeAO1F_BrquiA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11VRbugv0miaTL6Q30NKQ"/>
</p:tagLst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4_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3205</TotalTime>
  <Words>1010</Words>
  <Application>Microsoft Office PowerPoint</Application>
  <PresentationFormat>Skærmshow (4:3)</PresentationFormat>
  <Paragraphs>256</Paragraphs>
  <Slides>19</Slides>
  <Notes>9</Notes>
  <HiddenSlides>0</HiddenSlides>
  <MMClips>0</MMClips>
  <ScaleCrop>false</ScaleCrop>
  <HeadingPairs>
    <vt:vector size="6" baseType="variant">
      <vt:variant>
        <vt:lpstr>Tema</vt:lpstr>
      </vt:variant>
      <vt:variant>
        <vt:i4>6</vt:i4>
      </vt:variant>
      <vt:variant>
        <vt:lpstr>Integrerede OLE-servere</vt:lpstr>
      </vt:variant>
      <vt:variant>
        <vt:i4>1</vt:i4>
      </vt:variant>
      <vt:variant>
        <vt:lpstr>Diastitler</vt:lpstr>
      </vt:variant>
      <vt:variant>
        <vt:i4>19</vt:i4>
      </vt:variant>
    </vt:vector>
  </HeadingPairs>
  <TitlesOfParts>
    <vt:vector size="26" baseType="lpstr">
      <vt:lpstr>Kontortema</vt:lpstr>
      <vt:lpstr>Conception personnalisée</vt:lpstr>
      <vt:lpstr>1_Conception personnalisée</vt:lpstr>
      <vt:lpstr>2_Conception personnalisée</vt:lpstr>
      <vt:lpstr>3_Conception personnalisée</vt:lpstr>
      <vt:lpstr>4_Conception personnalisée</vt:lpstr>
      <vt:lpstr>Document</vt:lpstr>
      <vt:lpstr>PowerPoint-præsentation</vt:lpstr>
      <vt:lpstr>Schedule</vt:lpstr>
      <vt:lpstr>Next steps</vt:lpstr>
      <vt:lpstr>Update of the mapping</vt:lpstr>
      <vt:lpstr>Update of the mapping</vt:lpstr>
      <vt:lpstr>Recommendations</vt:lpstr>
      <vt:lpstr>Improving the access process </vt:lpstr>
      <vt:lpstr>Improving the access process - through transnational communication</vt:lpstr>
      <vt:lpstr>Improving the access process - through transnational communication</vt:lpstr>
      <vt:lpstr>Improving the access process - through international communication</vt:lpstr>
      <vt:lpstr>Improving the access process - through international communication</vt:lpstr>
      <vt:lpstr>Improving the access process - through international communication</vt:lpstr>
      <vt:lpstr>Modifying the “construction systems”</vt:lpstr>
      <vt:lpstr>Modifying the “construction systems” Current level of guaranties*</vt:lpstr>
      <vt:lpstr>Modifying the “construction systems” Desired level of guaranties*</vt:lpstr>
      <vt:lpstr>Modifying the ”construction systems”</vt:lpstr>
      <vt:lpstr>Modifying the “construction systems” - by setting new regulation</vt:lpstr>
      <vt:lpstr>Energy Performance Guarantees</vt:lpstr>
      <vt:lpstr>Debate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Kim Haugbølle</dc:creator>
  <cp:lastModifiedBy>Kim Haugbølle</cp:lastModifiedBy>
  <cp:revision>120</cp:revision>
  <cp:lastPrinted>2014-01-06T17:27:27Z</cp:lastPrinted>
  <dcterms:created xsi:type="dcterms:W3CDTF">2013-05-23T19:43:43Z</dcterms:created>
  <dcterms:modified xsi:type="dcterms:W3CDTF">2014-05-29T18:13:42Z</dcterms:modified>
</cp:coreProperties>
</file>