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56" r:id="rId2"/>
    <p:sldId id="275" r:id="rId3"/>
    <p:sldId id="292" r:id="rId4"/>
    <p:sldId id="290" r:id="rId5"/>
    <p:sldId id="291" r:id="rId6"/>
    <p:sldId id="276" r:id="rId7"/>
    <p:sldId id="287" r:id="rId8"/>
    <p:sldId id="283" r:id="rId9"/>
  </p:sldIdLst>
  <p:sldSz cx="9144000" cy="6858000" type="screen4x3"/>
  <p:notesSz cx="6799263" cy="9929813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LEMOIGNE" initials="L" lastIdx="4" clrIdx="0"/>
  <p:cmAuthor id="1" name="SALAGNAC Jean-luc" initials="CSTB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87462" autoAdjust="0"/>
  </p:normalViewPr>
  <p:slideViewPr>
    <p:cSldViewPr>
      <p:cViewPr>
        <p:scale>
          <a:sx n="60" d="100"/>
          <a:sy n="60" d="100"/>
        </p:scale>
        <p:origin x="-1746" y="-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53315-7154-4EA5-BFDA-10C10689A128}" type="datetimeFigureOut">
              <a:rPr lang="fr-FR" smtClean="0"/>
              <a:t>12/11/2014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6CD8D-E8BD-4FA0-AFF1-A663743FE2A2}" type="slidenum">
              <a:rPr lang="fr-FR" smtClean="0"/>
              <a:t>‹nr.›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719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AB321-221F-41B8-BC25-2DC3E4396954}" type="datetimeFigureOut">
              <a:rPr lang="en-GB" smtClean="0"/>
              <a:t>12/11/2014</a:t>
            </a:fld>
            <a:endParaRPr lang="en-GB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79927" y="4716661"/>
            <a:ext cx="5439410" cy="446841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51342" y="9431599"/>
            <a:ext cx="2946347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E2E523-7D88-407E-9351-34512BCE20B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03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2483768" y="6356350"/>
            <a:ext cx="1728192" cy="365125"/>
          </a:xfrm>
        </p:spPr>
        <p:txBody>
          <a:bodyPr/>
          <a:lstStyle/>
          <a:p>
            <a:r>
              <a:rPr lang="en-GB" smtClean="0"/>
              <a:t>12 November 2014</a:t>
            </a:r>
            <a:endParaRPr lang="en-GB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2536825" cy="6885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68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12 November 2014</a:t>
            </a: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883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12 November 2014</a:t>
            </a: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875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92162" y="274638"/>
            <a:ext cx="7894637" cy="1143000"/>
          </a:xfrm>
        </p:spPr>
        <p:txBody>
          <a:bodyPr/>
          <a:lstStyle/>
          <a:p>
            <a:r>
              <a:rPr lang="da-DK" dirty="0" smtClean="0"/>
              <a:t>Klik for at redigere i master</a:t>
            </a:r>
            <a:endParaRPr lang="en-GB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92162" y="1600200"/>
            <a:ext cx="7894637" cy="4525963"/>
          </a:xfrm>
        </p:spPr>
        <p:txBody>
          <a:bodyPr/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en-GB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>
          <a:xfrm>
            <a:off x="827584" y="6356350"/>
            <a:ext cx="1807840" cy="365125"/>
          </a:xfrm>
        </p:spPr>
        <p:txBody>
          <a:bodyPr/>
          <a:lstStyle/>
          <a:p>
            <a:r>
              <a:rPr lang="en-GB" smtClean="0"/>
              <a:t>12 November 2014</a:t>
            </a:r>
            <a:endParaRPr lang="en-GB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1588"/>
            <a:ext cx="828675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0309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12 November 2014</a:t>
            </a:r>
            <a:endParaRPr lang="en-GB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245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12 November 2014</a:t>
            </a:r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1785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12 November 2014</a:t>
            </a:r>
            <a:endParaRPr lang="en-GB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099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12 November 2014</a:t>
            </a:r>
            <a:endParaRPr lang="en-GB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1075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12 November 2014</a:t>
            </a:r>
            <a:endParaRPr lang="en-GB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802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12 November 2014</a:t>
            </a:r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4164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12 November 2014</a:t>
            </a:r>
            <a:endParaRPr lang="en-GB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732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GB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i master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  <a:p>
            <a:pPr lvl="4"/>
            <a:r>
              <a:rPr lang="da-DK" dirty="0" smtClean="0"/>
              <a:t>Femte niveau</a:t>
            </a:r>
            <a:endParaRPr lang="en-GB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 smtClean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12 November 2014</a:t>
            </a:r>
            <a:endParaRPr lang="en-GB" dirty="0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F21D7-3695-4D66-A085-8A419778C1F8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67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signsdirectory.elios-ec.eu/signs/index/index/c/10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1</a:t>
            </a:fld>
            <a:endParaRPr lang="en-GB"/>
          </a:p>
        </p:txBody>
      </p:sp>
      <p:graphicFrame>
        <p:nvGraphicFramePr>
          <p:cNvPr id="6" name="Tabe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2912649"/>
              </p:ext>
            </p:extLst>
          </p:nvPr>
        </p:nvGraphicFramePr>
        <p:xfrm>
          <a:off x="2699792" y="1700808"/>
          <a:ext cx="6120680" cy="3469480"/>
        </p:xfrm>
        <a:graphic>
          <a:graphicData uri="http://schemas.openxmlformats.org/drawingml/2006/table">
            <a:tbl>
              <a:tblPr firstRow="1" firstCol="1" bandRow="1"/>
              <a:tblGrid>
                <a:gridCol w="6120680"/>
              </a:tblGrid>
              <a:tr h="139677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36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WP1</a:t>
                      </a:r>
                      <a:r>
                        <a:rPr lang="fr-FR" sz="3600" baseline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Progress report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15" marR="73015" marT="228612" marB="228612" anchor="b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33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fr-FR" sz="2000" dirty="0" smtClean="0">
                        <a:effectLst/>
                        <a:latin typeface="Calibri"/>
                        <a:ea typeface="Times New Roman"/>
                        <a:cs typeface="Calibri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By</a:t>
                      </a:r>
                      <a:r>
                        <a:rPr lang="fr-FR" sz="2000" baseline="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 Jean-Luc Salagnac, WP1 leader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15" marR="73015" marT="228612" marB="228612" anchor="b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1444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BE" sz="1400" dirty="0" smtClean="0">
                          <a:effectLst/>
                          <a:latin typeface="Calibri"/>
                          <a:ea typeface="Times New Roman"/>
                          <a:cs typeface="Calibri"/>
                        </a:rPr>
                        <a:t>Forum meeting 7, DG ENTR, Brussels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73015" marR="73015" marT="228612" marB="228612" anchor="b">
                    <a:lnL>
                      <a:noFill/>
                    </a:lnL>
                    <a:lnR>
                      <a:noFill/>
                    </a:lnR>
                    <a:lnT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1F912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95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 smtClean="0"/>
              <a:t>Outline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55576" y="1628800"/>
            <a:ext cx="7894637" cy="3124944"/>
          </a:xfrm>
        </p:spPr>
        <p:txBody>
          <a:bodyPr/>
          <a:lstStyle/>
          <a:p>
            <a:r>
              <a:rPr lang="en-US" dirty="0" smtClean="0"/>
              <a:t>Objectives (reminder)</a:t>
            </a:r>
          </a:p>
          <a:p>
            <a:r>
              <a:rPr lang="en-US" dirty="0" smtClean="0"/>
              <a:t>Directory of quality signs</a:t>
            </a:r>
          </a:p>
          <a:p>
            <a:r>
              <a:rPr lang="en-US" dirty="0" smtClean="0"/>
              <a:t>Electronic survey</a:t>
            </a:r>
          </a:p>
          <a:p>
            <a:r>
              <a:rPr lang="en-US" dirty="0" smtClean="0"/>
              <a:t>Use of quality signs</a:t>
            </a:r>
          </a:p>
          <a:p>
            <a:r>
              <a:rPr lang="en-US" dirty="0" smtClean="0"/>
              <a:t>Perspectives</a:t>
            </a:r>
            <a:endParaRPr lang="en-US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546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0"/>
            <a:ext cx="8388424" cy="1143000"/>
          </a:xfrm>
        </p:spPr>
        <p:txBody>
          <a:bodyPr/>
          <a:lstStyle/>
          <a:p>
            <a:r>
              <a:rPr lang="da-DK" dirty="0" smtClean="0"/>
              <a:t>Reminder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55576" y="980728"/>
            <a:ext cx="8388424" cy="54006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GB" b="1" i="1" dirty="0" smtClean="0">
                <a:solidFill>
                  <a:srgbClr val="FF0000"/>
                </a:solidFill>
              </a:rPr>
              <a:t>“</a:t>
            </a:r>
            <a:r>
              <a:rPr lang="en-GB" b="1" i="1" dirty="0" smtClean="0"/>
              <a:t>Development </a:t>
            </a:r>
            <a:r>
              <a:rPr lang="en-GB" b="1" i="1" dirty="0"/>
              <a:t>of an EU directory </a:t>
            </a:r>
            <a:r>
              <a:rPr lang="en-GB" i="1" dirty="0"/>
              <a:t>on quality/conformity marks (labels, certificates, technical assessment, etc.) for construction products, processes, works, technical equipment and professional qualifications</a:t>
            </a:r>
            <a:r>
              <a:rPr lang="en-GB" i="1" dirty="0" smtClean="0"/>
              <a:t>.</a:t>
            </a:r>
            <a:r>
              <a:rPr lang="en-GB" i="1" dirty="0" smtClean="0">
                <a:solidFill>
                  <a:srgbClr val="FF0000"/>
                </a:solidFill>
              </a:rPr>
              <a:t>”</a:t>
            </a:r>
          </a:p>
          <a:p>
            <a:pPr marL="0" indent="0">
              <a:buNone/>
            </a:pPr>
            <a:endParaRPr lang="en-GB" i="1" dirty="0" smtClean="0"/>
          </a:p>
          <a:p>
            <a:pPr marL="0" indent="0" algn="ctr">
              <a:buNone/>
            </a:pPr>
            <a:r>
              <a:rPr lang="en-GB" dirty="0" smtClean="0"/>
              <a:t>as </a:t>
            </a:r>
            <a:r>
              <a:rPr lang="en-GB" dirty="0"/>
              <a:t>a way to </a:t>
            </a:r>
            <a:r>
              <a:rPr lang="en-GB" dirty="0" smtClean="0"/>
              <a:t>address the following issue: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i="1" dirty="0" smtClean="0">
                <a:solidFill>
                  <a:srgbClr val="FF0000"/>
                </a:solidFill>
              </a:rPr>
              <a:t>“</a:t>
            </a:r>
            <a:r>
              <a:rPr lang="en-GB" i="1" dirty="0"/>
              <a:t>The </a:t>
            </a:r>
            <a:r>
              <a:rPr lang="en-GB" b="1" i="1" dirty="0"/>
              <a:t>growing number</a:t>
            </a:r>
            <a:r>
              <a:rPr lang="en-GB" i="1" dirty="0"/>
              <a:t> of quality/conformity marks for construction products/services and eco-technologies does not necessarily provide </a:t>
            </a:r>
            <a:r>
              <a:rPr lang="en-GB" b="1" i="1" dirty="0"/>
              <a:t>clear and reliable indicators and information for the risk assessment </a:t>
            </a:r>
            <a:r>
              <a:rPr lang="en-GB" dirty="0"/>
              <a:t>(by insurers)</a:t>
            </a:r>
            <a:r>
              <a:rPr lang="en-GB" i="1" dirty="0"/>
              <a:t> and furthermore could raise issues regarding their </a:t>
            </a:r>
            <a:r>
              <a:rPr lang="en-GB" b="1" i="1" dirty="0"/>
              <a:t>compatibility with the objectives of the Internal Market</a:t>
            </a:r>
            <a:r>
              <a:rPr lang="en-GB" i="1" dirty="0" smtClean="0"/>
              <a:t>.</a:t>
            </a:r>
            <a:r>
              <a:rPr lang="en-GB" i="1" dirty="0" smtClean="0">
                <a:solidFill>
                  <a:srgbClr val="FF0000"/>
                </a:solidFill>
              </a:rPr>
              <a:t>”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213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0"/>
            <a:ext cx="8388424" cy="1143000"/>
          </a:xfrm>
        </p:spPr>
        <p:txBody>
          <a:bodyPr/>
          <a:lstStyle/>
          <a:p>
            <a:r>
              <a:rPr lang="da-DK" dirty="0"/>
              <a:t>D</a:t>
            </a:r>
            <a:r>
              <a:rPr lang="da-DK" dirty="0" smtClean="0"/>
              <a:t>irectory of quality signs (QS)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71112" y="949994"/>
            <a:ext cx="8352000" cy="5647358"/>
          </a:xfrm>
        </p:spPr>
        <p:txBody>
          <a:bodyPr>
            <a:noAutofit/>
          </a:bodyPr>
          <a:lstStyle/>
          <a:p>
            <a:r>
              <a:rPr lang="en-US" sz="2800" dirty="0" smtClean="0"/>
              <a:t>Operational:</a:t>
            </a:r>
          </a:p>
          <a:p>
            <a:pPr marL="0" indent="0">
              <a:buNone/>
            </a:pPr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</a:t>
            </a:r>
            <a:r>
              <a:rPr lang="en-US" sz="2400" dirty="0" smtClean="0">
                <a:hlinkClick r:id="rId2"/>
              </a:rPr>
              <a:t>signsdirectory.elios-ec.eu/signs/index/index/c/100</a:t>
            </a:r>
            <a:endParaRPr lang="en-US" sz="2400" dirty="0" smtClean="0"/>
          </a:p>
          <a:p>
            <a:r>
              <a:rPr lang="en-US" sz="2800" dirty="0" smtClean="0"/>
              <a:t>Four subjects /Eight countries </a:t>
            </a:r>
            <a:r>
              <a:rPr lang="en-US" sz="2000" dirty="0" smtClean="0"/>
              <a:t>(BE, CZ, DK, ES, FR, NL, PT, UK)</a:t>
            </a:r>
          </a:p>
          <a:p>
            <a:r>
              <a:rPr lang="en-US" sz="2800" dirty="0" smtClean="0"/>
              <a:t>Some countries with no QS (except CE marking) </a:t>
            </a:r>
            <a:r>
              <a:rPr lang="en-US" sz="2000" dirty="0" smtClean="0"/>
              <a:t>(e.g. RO)</a:t>
            </a:r>
          </a:p>
          <a:p>
            <a:r>
              <a:rPr lang="en-US" sz="2800" dirty="0" smtClean="0"/>
              <a:t>Easy to manage …</a:t>
            </a:r>
          </a:p>
          <a:p>
            <a:r>
              <a:rPr lang="en-US" sz="2800" dirty="0" smtClean="0"/>
              <a:t>… but difficult to populate</a:t>
            </a:r>
          </a:p>
          <a:p>
            <a:r>
              <a:rPr lang="en-US" sz="2800" dirty="0" smtClean="0"/>
              <a:t>Eco-technologies:</a:t>
            </a:r>
          </a:p>
          <a:p>
            <a:pPr lvl="1"/>
            <a:r>
              <a:rPr lang="en-US" dirty="0" smtClean="0"/>
              <a:t>Products</a:t>
            </a:r>
          </a:p>
          <a:p>
            <a:pPr lvl="1"/>
            <a:r>
              <a:rPr lang="en-US" dirty="0" smtClean="0"/>
              <a:t>Systems</a:t>
            </a:r>
          </a:p>
          <a:p>
            <a:pPr lvl="1"/>
            <a:r>
              <a:rPr lang="en-US" dirty="0" smtClean="0"/>
              <a:t>Competences (installers)</a:t>
            </a:r>
          </a:p>
          <a:p>
            <a:pPr lvl="1"/>
            <a:r>
              <a:rPr lang="en-US" dirty="0"/>
              <a:t>Works </a:t>
            </a:r>
          </a:p>
          <a:p>
            <a:pPr lvl="1"/>
            <a:endParaRPr lang="en-US" dirty="0" smtClean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4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96136" y="3212976"/>
            <a:ext cx="3024336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789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0"/>
            <a:ext cx="8388424" cy="1143000"/>
          </a:xfrm>
        </p:spPr>
        <p:txBody>
          <a:bodyPr/>
          <a:lstStyle/>
          <a:p>
            <a:r>
              <a:rPr lang="da-DK" dirty="0" smtClean="0"/>
              <a:t>Electronic survey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92162" y="1556793"/>
            <a:ext cx="8351838" cy="381642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Aimed to give a broader view</a:t>
            </a:r>
          </a:p>
          <a:p>
            <a:r>
              <a:rPr lang="en-US" sz="2800" dirty="0" smtClean="0"/>
              <a:t>Partial target</a:t>
            </a:r>
          </a:p>
          <a:p>
            <a:r>
              <a:rPr lang="en-US" sz="2800" dirty="0" smtClean="0"/>
              <a:t>Partial view</a:t>
            </a:r>
          </a:p>
          <a:p>
            <a:r>
              <a:rPr lang="en-US" sz="2800" dirty="0" smtClean="0"/>
              <a:t>Additional information</a:t>
            </a:r>
          </a:p>
          <a:p>
            <a:pPr marL="0" indent="0">
              <a:buNone/>
            </a:pPr>
            <a:r>
              <a:rPr lang="en-US" sz="2800" dirty="0"/>
              <a:t>t</a:t>
            </a:r>
            <a:r>
              <a:rPr lang="en-US" sz="2800" dirty="0" smtClean="0"/>
              <a:t>hrough phone interviews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5</a:t>
            </a:fld>
            <a:endParaRPr lang="en-GB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1988840"/>
            <a:ext cx="3027680" cy="302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69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5576" y="3701"/>
            <a:ext cx="8388424" cy="1143000"/>
          </a:xfrm>
        </p:spPr>
        <p:txBody>
          <a:bodyPr>
            <a:normAutofit/>
          </a:bodyPr>
          <a:lstStyle/>
          <a:p>
            <a:r>
              <a:rPr lang="da-DK" dirty="0" smtClean="0"/>
              <a:t>Use of QS by insurers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55576" y="1052736"/>
            <a:ext cx="8388424" cy="5400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QS target specific uses of construction actors</a:t>
            </a:r>
          </a:p>
          <a:p>
            <a:r>
              <a:rPr lang="en-US" sz="2800" dirty="0" smtClean="0"/>
              <a:t>QS do not explicitly target (re)insurers needs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6</a:t>
            </a:fld>
            <a:endParaRPr lang="en-GB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941284"/>
              </p:ext>
            </p:extLst>
          </p:nvPr>
        </p:nvGraphicFramePr>
        <p:xfrm>
          <a:off x="899592" y="2508424"/>
          <a:ext cx="8064897" cy="3656880"/>
        </p:xfrm>
        <a:graphic>
          <a:graphicData uri="http://schemas.openxmlformats.org/drawingml/2006/table">
            <a:tbl>
              <a:tblPr firstRow="1" firstCol="1" bandRow="1"/>
              <a:tblGrid>
                <a:gridCol w="1656184"/>
                <a:gridCol w="1368152"/>
                <a:gridCol w="1080120"/>
                <a:gridCol w="1440160"/>
                <a:gridCol w="792088"/>
                <a:gridCol w="576064"/>
                <a:gridCol w="1152129"/>
              </a:tblGrid>
              <a:tr h="40462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PMingLiU"/>
                          <a:cs typeface="Arial"/>
                        </a:rPr>
                        <a:t>insured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PMingLiU"/>
                          <a:cs typeface="Arial"/>
                        </a:rPr>
                        <a:t>type of insurance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PMingLiU"/>
                          <a:cs typeface="Arial"/>
                        </a:rPr>
                        <a:t>product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PMingLiU"/>
                          <a:cs typeface="Arial"/>
                        </a:rPr>
                        <a:t>system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alibri"/>
                          <a:ea typeface="PMingLiU"/>
                          <a:cs typeface="Arial"/>
                        </a:rPr>
                        <a:t>competence</a:t>
                      </a:r>
                      <a:endParaRPr lang="fr-FR" sz="18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alibri"/>
                          <a:ea typeface="PMingLiU"/>
                          <a:cs typeface="Arial"/>
                        </a:rPr>
                        <a:t>work</a:t>
                      </a:r>
                      <a:endParaRPr lang="fr-FR" sz="18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Arial"/>
                        </a:rPr>
                        <a:t>manufacturer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Arial"/>
                        </a:rPr>
                        <a:t>TPL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/>
                          <a:ea typeface="PMingLiU"/>
                          <a:cs typeface="Arial"/>
                        </a:rPr>
                        <a:t>A</a:t>
                      </a:r>
                      <a:endParaRPr lang="fr-FR" sz="18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Arial"/>
                        </a:rPr>
                        <a:t>C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Arial"/>
                        </a:rPr>
                        <a:t>C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/>
                          <a:ea typeface="PMingLiU"/>
                          <a:cs typeface="Arial"/>
                        </a:rPr>
                        <a:t>C</a:t>
                      </a:r>
                      <a:endParaRPr lang="fr-FR" sz="18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Arial"/>
                        </a:rPr>
                        <a:t>contractor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Arial"/>
                        </a:rPr>
                        <a:t>TPL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Arial"/>
                        </a:rPr>
                        <a:t>C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Arial"/>
                        </a:rPr>
                        <a:t>B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Arial"/>
                        </a:rPr>
                        <a:t>A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Arial"/>
                        </a:rPr>
                        <a:t>C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Arial"/>
                        </a:rPr>
                        <a:t>architect</a:t>
                      </a:r>
                      <a:r>
                        <a:rPr lang="en-GB" sz="1800" dirty="0" smtClean="0">
                          <a:effectLst/>
                          <a:latin typeface="Calibri"/>
                          <a:ea typeface="PMingLiU"/>
                          <a:cs typeface="Arial"/>
                        </a:rPr>
                        <a:t>/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 smtClean="0">
                          <a:effectLst/>
                          <a:latin typeface="Calibri"/>
                          <a:ea typeface="PMingLiU"/>
                          <a:cs typeface="Arial"/>
                        </a:rPr>
                        <a:t>engineering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Arial"/>
                        </a:rPr>
                        <a:t>PI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Arial"/>
                        </a:rPr>
                        <a:t>C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Arial"/>
                        </a:rPr>
                        <a:t>A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Arial"/>
                        </a:rPr>
                        <a:t>A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Arial"/>
                        </a:rPr>
                        <a:t>C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Arial"/>
                        </a:rPr>
                        <a:t>building work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Arial"/>
                        </a:rPr>
                        <a:t>IDI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Arial"/>
                        </a:rPr>
                        <a:t>C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Arial"/>
                        </a:rPr>
                        <a:t>B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Arial"/>
                        </a:rPr>
                        <a:t>A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Arial"/>
                        </a:rPr>
                        <a:t>A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fr-FR" sz="18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fr-FR" sz="18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fr-FR" sz="18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fr-FR" sz="18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fr-FR" sz="18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  <a:latin typeface="Calibri"/>
                          <a:ea typeface="Calibri"/>
                          <a:cs typeface="Calibri"/>
                        </a:rPr>
                        <a:t> 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alibri"/>
                          <a:ea typeface="PMingLiU"/>
                          <a:cs typeface="Calibri"/>
                        </a:rPr>
                        <a:t>LEGEND</a:t>
                      </a:r>
                      <a:endParaRPr lang="fr-FR" sz="18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alibri"/>
                          <a:ea typeface="PMingLiU"/>
                          <a:cs typeface="Calibri"/>
                        </a:rPr>
                        <a:t>A:</a:t>
                      </a:r>
                      <a:r>
                        <a:rPr lang="en-GB" sz="1800">
                          <a:effectLst/>
                          <a:latin typeface="Calibri"/>
                          <a:ea typeface="PMingLiU"/>
                          <a:cs typeface="Calibri"/>
                        </a:rPr>
                        <a:t> high relevance</a:t>
                      </a:r>
                      <a:endParaRPr lang="fr-FR" sz="18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PMingLiU"/>
                          <a:cs typeface="Calibri"/>
                        </a:rPr>
                        <a:t>B:</a:t>
                      </a: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Calibri"/>
                        </a:rPr>
                        <a:t> medium relevance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PMingLiU"/>
                          <a:cs typeface="Calibri"/>
                        </a:rPr>
                        <a:t>C:</a:t>
                      </a: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Calibri"/>
                        </a:rPr>
                        <a:t> no relevance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>
                          <a:effectLst/>
                          <a:latin typeface="Calibri"/>
                          <a:ea typeface="PMingLiU"/>
                          <a:cs typeface="Calibri"/>
                        </a:rPr>
                        <a:t>TPL:</a:t>
                      </a:r>
                      <a:r>
                        <a:rPr lang="en-GB" sz="1800">
                          <a:effectLst/>
                          <a:latin typeface="Calibri"/>
                          <a:ea typeface="PMingLiU"/>
                          <a:cs typeface="Calibri"/>
                        </a:rPr>
                        <a:t> Third Party Liability insurance</a:t>
                      </a:r>
                      <a:endParaRPr lang="fr-FR" sz="18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PMingLiU"/>
                          <a:cs typeface="Calibri"/>
                        </a:rPr>
                        <a:t>PI:</a:t>
                      </a:r>
                      <a:r>
                        <a:rPr lang="en-GB" sz="1800" dirty="0">
                          <a:solidFill>
                            <a:srgbClr val="444444"/>
                          </a:solidFill>
                          <a:effectLst/>
                          <a:latin typeface="Calibri"/>
                          <a:ea typeface="PMingLiU"/>
                          <a:cs typeface="Calibri"/>
                        </a:rPr>
                        <a:t> professional indemnity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800" b="1" dirty="0">
                          <a:effectLst/>
                          <a:latin typeface="Calibri"/>
                          <a:ea typeface="PMingLiU"/>
                          <a:cs typeface="Calibri"/>
                        </a:rPr>
                        <a:t>IDI:</a:t>
                      </a:r>
                      <a:r>
                        <a:rPr lang="en-GB" sz="1800" dirty="0">
                          <a:effectLst/>
                          <a:latin typeface="Calibri"/>
                          <a:ea typeface="PMingLiU"/>
                          <a:cs typeface="Calibri"/>
                        </a:rPr>
                        <a:t> </a:t>
                      </a:r>
                      <a:r>
                        <a:rPr lang="en-GB" sz="1800" dirty="0">
                          <a:solidFill>
                            <a:srgbClr val="444444"/>
                          </a:solidFill>
                          <a:effectLst/>
                          <a:latin typeface="Calibri"/>
                          <a:ea typeface="PMingLiU"/>
                          <a:cs typeface="Calibri"/>
                        </a:rPr>
                        <a:t>inherent defects insurance</a:t>
                      </a:r>
                      <a:endParaRPr lang="fr-FR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795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1025352"/>
            <a:ext cx="8388424" cy="3051720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</a:pPr>
            <a:r>
              <a:rPr lang="en-GB" sz="2800" dirty="0" smtClean="0"/>
              <a:t>Promote the </a:t>
            </a:r>
            <a:r>
              <a:rPr lang="en-GB" sz="2800" dirty="0"/>
              <a:t>directory at the </a:t>
            </a:r>
            <a:r>
              <a:rPr lang="en-GB" sz="2800" dirty="0" smtClean="0"/>
              <a:t>EU level :</a:t>
            </a:r>
          </a:p>
          <a:p>
            <a:pPr marL="361950" lvl="1" indent="-268288">
              <a:spcBef>
                <a:spcPts val="600"/>
              </a:spcBef>
            </a:pPr>
            <a:r>
              <a:rPr lang="en-GB" sz="2400" dirty="0" smtClean="0"/>
              <a:t>Increase population of QS </a:t>
            </a:r>
          </a:p>
          <a:p>
            <a:pPr marL="361950" lvl="1" indent="-268288">
              <a:spcBef>
                <a:spcPts val="600"/>
              </a:spcBef>
            </a:pPr>
            <a:r>
              <a:rPr lang="en-GB" sz="2400" dirty="0" smtClean="0"/>
              <a:t>Inform of the existence of QS</a:t>
            </a:r>
          </a:p>
          <a:p>
            <a:pPr marL="361950" lvl="1" indent="-268288">
              <a:spcBef>
                <a:spcPts val="600"/>
              </a:spcBef>
            </a:pPr>
            <a:r>
              <a:rPr lang="en-GB" sz="2400" dirty="0" smtClean="0"/>
              <a:t>Inform on the scope (who?, what?, how?) </a:t>
            </a:r>
            <a:r>
              <a:rPr lang="en-GB" sz="2400" dirty="0"/>
              <a:t>and limitations of </a:t>
            </a:r>
            <a:r>
              <a:rPr lang="en-GB" sz="2400" dirty="0" smtClean="0"/>
              <a:t>QS</a:t>
            </a:r>
          </a:p>
          <a:p>
            <a:pPr marL="361950" lvl="1" indent="-268288">
              <a:spcBef>
                <a:spcPts val="600"/>
              </a:spcBef>
            </a:pPr>
            <a:r>
              <a:rPr lang="en-GB" sz="2400" dirty="0" smtClean="0"/>
              <a:t>Allow comparison between QS</a:t>
            </a:r>
          </a:p>
          <a:p>
            <a:pPr marL="361950" lvl="1" indent="-268288">
              <a:spcBef>
                <a:spcPts val="600"/>
              </a:spcBef>
            </a:pPr>
            <a:r>
              <a:rPr lang="en-US" sz="2400" dirty="0"/>
              <a:t>Facilitate understanding and therefore mutual </a:t>
            </a:r>
            <a:r>
              <a:rPr lang="en-US" sz="2400" dirty="0" smtClean="0"/>
              <a:t>recognition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12 November 2014</a:t>
            </a:r>
            <a:endParaRPr lang="en-GB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7</a:t>
            </a:fld>
            <a:endParaRPr lang="en-GB"/>
          </a:p>
        </p:txBody>
      </p:sp>
      <p:sp>
        <p:nvSpPr>
          <p:cNvPr id="6" name="Titel 1"/>
          <p:cNvSpPr>
            <a:spLocks noGrp="1"/>
          </p:cNvSpPr>
          <p:nvPr>
            <p:ph type="title"/>
          </p:nvPr>
        </p:nvSpPr>
        <p:spPr>
          <a:xfrm>
            <a:off x="755576" y="15748"/>
            <a:ext cx="8388424" cy="892972"/>
          </a:xfrm>
        </p:spPr>
        <p:txBody>
          <a:bodyPr/>
          <a:lstStyle/>
          <a:p>
            <a:r>
              <a:rPr lang="en-US" dirty="0" smtClean="0"/>
              <a:t>Perspectives </a:t>
            </a:r>
            <a:endParaRPr lang="en-US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746706" y="4005064"/>
            <a:ext cx="8388424" cy="20436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GB" sz="2800" dirty="0" smtClean="0"/>
              <a:t>Highlight/clarify  links between QS and insurance(s)</a:t>
            </a:r>
          </a:p>
          <a:p>
            <a:pPr marL="363538" lvl="1">
              <a:spcBef>
                <a:spcPts val="600"/>
              </a:spcBef>
            </a:pPr>
            <a:r>
              <a:rPr lang="en-US" sz="2400" dirty="0" smtClean="0"/>
              <a:t>QS provide reliable information to assess risks</a:t>
            </a:r>
          </a:p>
          <a:p>
            <a:pPr marL="363538" lvl="1">
              <a:spcBef>
                <a:spcPts val="600"/>
              </a:spcBef>
            </a:pPr>
            <a:r>
              <a:rPr lang="en-GB" sz="2400" dirty="0" smtClean="0"/>
              <a:t>QS remain one element among many others to assess risks</a:t>
            </a:r>
          </a:p>
          <a:p>
            <a:pPr marL="363538" lvl="1">
              <a:spcBef>
                <a:spcPts val="600"/>
              </a:spcBef>
            </a:pPr>
            <a:r>
              <a:rPr lang="en-GB" sz="2400" dirty="0" smtClean="0"/>
              <a:t>More specific QS related to risk assessment?</a:t>
            </a:r>
          </a:p>
        </p:txBody>
      </p:sp>
    </p:spTree>
    <p:extLst>
      <p:ext uri="{BB962C8B-B14F-4D97-AF65-F5344CB8AC3E}">
        <p14:creationId xmlns:p14="http://schemas.microsoft.com/office/powerpoint/2010/main" val="1775459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55576" y="1484784"/>
            <a:ext cx="8388424" cy="4525963"/>
          </a:xfrm>
        </p:spPr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You </a:t>
            </a:r>
            <a:r>
              <a:rPr lang="en-GB"/>
              <a:t>may </a:t>
            </a:r>
            <a:r>
              <a:rPr lang="en-GB" smtClean="0"/>
              <a:t>have questions</a:t>
            </a:r>
            <a:endParaRPr lang="en-GB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12 November 2014</a:t>
            </a:r>
            <a:endParaRPr lang="en-GB" dirty="0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F21D7-3695-4D66-A085-8A419778C1F8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427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401</Words>
  <Application>Microsoft Office PowerPoint</Application>
  <PresentationFormat>Skærmshow (4:3)</PresentationFormat>
  <Paragraphs>112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8</vt:i4>
      </vt:variant>
    </vt:vector>
  </HeadingPairs>
  <TitlesOfParts>
    <vt:vector size="9" baseType="lpstr">
      <vt:lpstr>Kontortema</vt:lpstr>
      <vt:lpstr>PowerPoint-præsentation</vt:lpstr>
      <vt:lpstr>Outline</vt:lpstr>
      <vt:lpstr>Reminder</vt:lpstr>
      <vt:lpstr>Directory of quality signs (QS)</vt:lpstr>
      <vt:lpstr>Electronic survey</vt:lpstr>
      <vt:lpstr>Use of QS by insurers</vt:lpstr>
      <vt:lpstr>Perspectives 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Kim Haugbølle</dc:creator>
  <cp:lastModifiedBy>Kim Haugbølle</cp:lastModifiedBy>
  <cp:revision>94</cp:revision>
  <cp:lastPrinted>2014-05-27T15:53:22Z</cp:lastPrinted>
  <dcterms:created xsi:type="dcterms:W3CDTF">2013-05-23T19:43:43Z</dcterms:created>
  <dcterms:modified xsi:type="dcterms:W3CDTF">2014-11-12T10:39:26Z</dcterms:modified>
</cp:coreProperties>
</file>