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75" r:id="rId4"/>
    <p:sldId id="315" r:id="rId5"/>
    <p:sldId id="316" r:id="rId6"/>
    <p:sldId id="317" r:id="rId7"/>
    <p:sldId id="318" r:id="rId8"/>
    <p:sldId id="289" r:id="rId9"/>
    <p:sldId id="319" r:id="rId10"/>
    <p:sldId id="320" r:id="rId11"/>
    <p:sldId id="326" r:id="rId12"/>
    <p:sldId id="321" r:id="rId13"/>
    <p:sldId id="324" r:id="rId14"/>
    <p:sldId id="325" r:id="rId15"/>
    <p:sldId id="327" r:id="rId16"/>
    <p:sldId id="328" r:id="rId17"/>
    <p:sldId id="329" r:id="rId1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3" autoAdjust="0"/>
  </p:normalViewPr>
  <p:slideViewPr>
    <p:cSldViewPr>
      <p:cViewPr>
        <p:scale>
          <a:sx n="80" d="100"/>
          <a:sy n="80" d="100"/>
        </p:scale>
        <p:origin x="-117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AB321-221F-41B8-BC25-2DC3E4396954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2E523-7D88-407E-9351-34512BCE20B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1728192" cy="365125"/>
          </a:xfrm>
        </p:spPr>
        <p:txBody>
          <a:bodyPr/>
          <a:lstStyle/>
          <a:p>
            <a:r>
              <a:rPr lang="en-GB" dirty="0" smtClean="0"/>
              <a:t>21 January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2536825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8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6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32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83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5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6" t="11829" r="19099"/>
          <a:stretch>
            <a:fillRect/>
          </a:stretch>
        </p:blipFill>
        <p:spPr bwMode="auto">
          <a:xfrm>
            <a:off x="2987824" y="141824"/>
            <a:ext cx="5689600" cy="602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6"/>
          <p:cNvSpPr>
            <a:spLocks/>
          </p:cNvSpPr>
          <p:nvPr/>
        </p:nvSpPr>
        <p:spPr bwMode="auto">
          <a:xfrm>
            <a:off x="0" y="0"/>
            <a:ext cx="1981200" cy="2133600"/>
          </a:xfrm>
          <a:custGeom>
            <a:avLst/>
            <a:gdLst>
              <a:gd name="T0" fmla="*/ 0 w 1248"/>
              <a:gd name="T1" fmla="*/ 0 h 1344"/>
              <a:gd name="T2" fmla="*/ 2147483647 w 1248"/>
              <a:gd name="T3" fmla="*/ 0 h 1344"/>
              <a:gd name="T4" fmla="*/ 2147483647 w 1248"/>
              <a:gd name="T5" fmla="*/ 2147483647 h 1344"/>
              <a:gd name="T6" fmla="*/ 0 w 1248"/>
              <a:gd name="T7" fmla="*/ 2147483647 h 1344"/>
              <a:gd name="T8" fmla="*/ 0 w 1248"/>
              <a:gd name="T9" fmla="*/ 0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8" h="1344">
                <a:moveTo>
                  <a:pt x="0" y="0"/>
                </a:moveTo>
                <a:lnTo>
                  <a:pt x="1248" y="0"/>
                </a:lnTo>
                <a:lnTo>
                  <a:pt x="960" y="1344"/>
                </a:lnTo>
                <a:lnTo>
                  <a:pt x="0" y="13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28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1143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525963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1807840" cy="365125"/>
          </a:xfrm>
        </p:spPr>
        <p:txBody>
          <a:bodyPr/>
          <a:lstStyle/>
          <a:p>
            <a:r>
              <a:rPr lang="en-GB" smtClean="0"/>
              <a:t>21 January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88"/>
            <a:ext cx="828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30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1143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525963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1807840" cy="365125"/>
          </a:xfrm>
        </p:spPr>
        <p:txBody>
          <a:bodyPr/>
          <a:lstStyle/>
          <a:p>
            <a:r>
              <a:rPr lang="en-GB" smtClean="0"/>
              <a:t>21 January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88"/>
            <a:ext cx="828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7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6" t="11829" r="19099"/>
          <a:stretch>
            <a:fillRect/>
          </a:stretch>
        </p:blipFill>
        <p:spPr bwMode="auto">
          <a:xfrm>
            <a:off x="2987824" y="141824"/>
            <a:ext cx="5689600" cy="602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30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4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8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9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7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21 January 2014</a:t>
            </a:r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80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 smtClean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7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73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60A0-4A75-4908-818A-23EBB944DA83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52E72-8EED-44DF-BF05-73D8A2E9A962}" type="slidenum">
              <a:rPr lang="fr-FR" smtClean="0"/>
              <a:pPr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</a:t>
            </a:r>
            <a:r>
              <a:rPr lang="en-GB" dirty="0"/>
              <a:t>N</a:t>
            </a:r>
            <a:r>
              <a:rPr lang="en-GB" dirty="0" smtClean="0"/>
              <a:t>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939256"/>
              </p:ext>
            </p:extLst>
          </p:nvPr>
        </p:nvGraphicFramePr>
        <p:xfrm>
          <a:off x="2699792" y="1700808"/>
          <a:ext cx="6120680" cy="3469480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13967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WP2</a:t>
                      </a:r>
                      <a:r>
                        <a:rPr lang="fr-FR" sz="36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Building </a:t>
                      </a:r>
                      <a:r>
                        <a:rPr lang="fr-FR" sz="3600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pathology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3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By Henk Vermande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Forum meeting 7, DG ENTR, Brussels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GB" sz="3600" dirty="0" smtClean="0">
                <a:solidFill>
                  <a:srgbClr val="002060"/>
                </a:solidFill>
              </a:rPr>
              <a:t>1. ‘Quality </a:t>
            </a:r>
            <a:r>
              <a:rPr lang="en-GB" sz="3600" dirty="0">
                <a:solidFill>
                  <a:srgbClr val="002060"/>
                </a:solidFill>
              </a:rPr>
              <a:t>in construction’ for insurers</a:t>
            </a:r>
            <a:endParaRPr lang="nl-NL" sz="3600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781128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r>
              <a:rPr lang="en-GB" dirty="0" smtClean="0"/>
              <a:t>Building </a:t>
            </a:r>
            <a:r>
              <a:rPr lang="en-GB" dirty="0"/>
              <a:t>pathology can be considered as the appearance of lack of quality (or ‘non-quality’) of construction works. </a:t>
            </a:r>
            <a:endParaRPr lang="en-GB" dirty="0" smtClean="0"/>
          </a:p>
          <a:p>
            <a:pPr>
              <a:buClr>
                <a:srgbClr val="002060"/>
              </a:buClr>
            </a:pPr>
            <a:r>
              <a:rPr lang="en-GB" dirty="0" smtClean="0"/>
              <a:t>‘</a:t>
            </a:r>
            <a:r>
              <a:rPr lang="en-GB" dirty="0"/>
              <a:t>N</a:t>
            </a:r>
            <a:r>
              <a:rPr lang="en-GB" dirty="0" smtClean="0"/>
              <a:t>on-quality </a:t>
            </a:r>
            <a:r>
              <a:rPr lang="en-GB" dirty="0"/>
              <a:t>indicators of construction’ are in fact statistical indicators of a large set of building pathology data. </a:t>
            </a:r>
            <a:endParaRPr lang="nl-NL" dirty="0"/>
          </a:p>
          <a:p>
            <a:pPr lvl="0">
              <a:buClr>
                <a:srgbClr val="002060"/>
              </a:buClr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124744"/>
            <a:ext cx="7894637" cy="525658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Literature:</a:t>
            </a:r>
          </a:p>
          <a:p>
            <a:pPr lvl="0"/>
            <a:r>
              <a:rPr lang="en-GB" dirty="0" smtClean="0"/>
              <a:t>Mostly on deterioration and remedial work of ancient work and traditional building methods;</a:t>
            </a:r>
          </a:p>
          <a:p>
            <a:pPr lvl="0"/>
            <a:r>
              <a:rPr lang="en-GB" dirty="0" smtClean="0"/>
              <a:t>But: defects </a:t>
            </a:r>
            <a:r>
              <a:rPr lang="en-GB" dirty="0"/>
              <a:t>of some eco-technologies </a:t>
            </a:r>
            <a:r>
              <a:rPr lang="en-GB" dirty="0" smtClean="0"/>
              <a:t>have </a:t>
            </a:r>
            <a:r>
              <a:rPr lang="en-GB" dirty="0"/>
              <a:t>been studied for a number of years and  received some </a:t>
            </a:r>
            <a:r>
              <a:rPr lang="en-GB" dirty="0" smtClean="0"/>
              <a:t>attention;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GB" i="1" dirty="0" smtClean="0">
                <a:solidFill>
                  <a:srgbClr val="002060"/>
                </a:solidFill>
              </a:rPr>
              <a:t>Insurers:</a:t>
            </a:r>
          </a:p>
          <a:p>
            <a:pPr lvl="0"/>
            <a:r>
              <a:rPr lang="en-GB" dirty="0" smtClean="0"/>
              <a:t>Confidential;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GB" i="1" dirty="0" smtClean="0">
                <a:solidFill>
                  <a:srgbClr val="002060"/>
                </a:solidFill>
              </a:rPr>
              <a:t>National organisations (AQC, Danish BDF, NHBC, </a:t>
            </a:r>
            <a:r>
              <a:rPr lang="en-GB" i="1" dirty="0" err="1" smtClean="0">
                <a:solidFill>
                  <a:srgbClr val="002060"/>
                </a:solidFill>
              </a:rPr>
              <a:t>Woningborg</a:t>
            </a:r>
            <a:r>
              <a:rPr lang="en-GB" i="1" dirty="0" smtClean="0">
                <a:solidFill>
                  <a:srgbClr val="002060"/>
                </a:solidFill>
              </a:rPr>
              <a:t>):</a:t>
            </a:r>
          </a:p>
          <a:p>
            <a:pPr lvl="0"/>
            <a:r>
              <a:rPr lang="en-GB" sz="3100" dirty="0" smtClean="0"/>
              <a:t>Only </a:t>
            </a:r>
            <a:r>
              <a:rPr lang="en-GB" sz="3100" dirty="0"/>
              <a:t>for a specific purpose and for their local </a:t>
            </a:r>
            <a:r>
              <a:rPr lang="en-GB" sz="3100" dirty="0" smtClean="0"/>
              <a:t>market</a:t>
            </a:r>
            <a:r>
              <a:rPr lang="en-GB" sz="3100" dirty="0"/>
              <a:t>;</a:t>
            </a:r>
            <a:endParaRPr lang="nl-NL" sz="3100" dirty="0"/>
          </a:p>
          <a:p>
            <a:pPr marL="0" lvl="0" indent="0">
              <a:spcBef>
                <a:spcPts val="1200"/>
              </a:spcBef>
              <a:buNone/>
            </a:pPr>
            <a:r>
              <a:rPr lang="en-GB" sz="3100" i="1" dirty="0">
                <a:solidFill>
                  <a:srgbClr val="002060"/>
                </a:solidFill>
              </a:rPr>
              <a:t>Other organisations:  </a:t>
            </a:r>
            <a:endParaRPr lang="nl-NL" sz="3100" i="1" dirty="0">
              <a:solidFill>
                <a:srgbClr val="002060"/>
              </a:solidFill>
            </a:endParaRPr>
          </a:p>
          <a:p>
            <a:pPr lvl="0"/>
            <a:r>
              <a:rPr lang="en-GB" dirty="0" smtClean="0"/>
              <a:t>Not in </a:t>
            </a:r>
            <a:r>
              <a:rPr lang="en-GB" dirty="0"/>
              <a:t>a systematic </a:t>
            </a:r>
            <a:r>
              <a:rPr lang="en-GB" dirty="0" smtClean="0"/>
              <a:t>manner;</a:t>
            </a:r>
          </a:p>
          <a:p>
            <a:pPr lvl="0"/>
            <a:r>
              <a:rPr lang="en-GB" dirty="0" smtClean="0"/>
              <a:t>Information </a:t>
            </a:r>
            <a:r>
              <a:rPr lang="en-GB" dirty="0"/>
              <a:t>on defects of eco-technologies is scarce </a:t>
            </a:r>
            <a:r>
              <a:rPr lang="en-GB" dirty="0" smtClean="0"/>
              <a:t>anyway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M</a:t>
            </a:r>
            <a:r>
              <a:rPr lang="en-GB" dirty="0" smtClean="0"/>
              <a:t>ostly low-key: for </a:t>
            </a:r>
            <a:r>
              <a:rPr lang="en-GB" dirty="0"/>
              <a:t>internal knowledge-sharing, </a:t>
            </a:r>
            <a:r>
              <a:rPr lang="en-GB" dirty="0" smtClean="0"/>
              <a:t>‘do’s </a:t>
            </a:r>
            <a:r>
              <a:rPr lang="en-GB" dirty="0"/>
              <a:t>and </a:t>
            </a:r>
            <a:r>
              <a:rPr lang="en-GB" dirty="0" smtClean="0"/>
              <a:t>don’ts</a:t>
            </a:r>
            <a:r>
              <a:rPr lang="en-GB" dirty="0"/>
              <a:t>’, </a:t>
            </a:r>
            <a:r>
              <a:rPr lang="en-GB" dirty="0" smtClean="0"/>
              <a:t>lessons learned.</a:t>
            </a:r>
            <a:endParaRPr lang="nl-NL" dirty="0"/>
          </a:p>
          <a:p>
            <a:pPr lvl="0"/>
            <a:endParaRPr lang="nl-NL" dirty="0"/>
          </a:p>
          <a:p>
            <a:pPr lvl="0">
              <a:buClr>
                <a:srgbClr val="002060"/>
              </a:buClr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94637" cy="7920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2060"/>
                </a:solidFill>
              </a:rPr>
              <a:t>2. Availability </a:t>
            </a:r>
            <a:r>
              <a:rPr lang="en-GB" sz="3600" dirty="0">
                <a:solidFill>
                  <a:srgbClr val="002060"/>
                </a:solidFill>
              </a:rPr>
              <a:t>of building pathology </a:t>
            </a:r>
            <a:r>
              <a:rPr lang="en-GB" sz="3600" dirty="0" smtClean="0">
                <a:solidFill>
                  <a:srgbClr val="002060"/>
                </a:solidFill>
              </a:rPr>
              <a:t>data</a:t>
            </a:r>
            <a:endParaRPr lang="da-DK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268760"/>
            <a:ext cx="7894637" cy="5112568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002060"/>
              </a:buClr>
            </a:pPr>
            <a:r>
              <a:rPr lang="en-GB" dirty="0" smtClean="0"/>
              <a:t>Pathology </a:t>
            </a:r>
            <a:r>
              <a:rPr lang="en-GB" dirty="0"/>
              <a:t>information may help the insurer in his risk </a:t>
            </a:r>
            <a:r>
              <a:rPr lang="en-GB" dirty="0" smtClean="0"/>
              <a:t>assessment: </a:t>
            </a:r>
            <a:endParaRPr lang="nl-NL" dirty="0"/>
          </a:p>
          <a:p>
            <a:pPr lvl="1">
              <a:buClr>
                <a:srgbClr val="002060"/>
              </a:buClr>
            </a:pPr>
            <a:r>
              <a:rPr lang="en-GB" i="1" dirty="0" smtClean="0"/>
              <a:t>Qualitatively</a:t>
            </a:r>
            <a:endParaRPr lang="en-GB" dirty="0"/>
          </a:p>
          <a:p>
            <a:pPr lvl="1">
              <a:buClr>
                <a:srgbClr val="002060"/>
              </a:buClr>
            </a:pPr>
            <a:r>
              <a:rPr lang="en-GB" i="1" dirty="0" smtClean="0"/>
              <a:t>Quantitatively</a:t>
            </a:r>
            <a:endParaRPr lang="nl-NL" dirty="0"/>
          </a:p>
          <a:p>
            <a:pPr lvl="0">
              <a:buClr>
                <a:srgbClr val="002060"/>
              </a:buClr>
            </a:pPr>
            <a:r>
              <a:rPr lang="en-GB" dirty="0"/>
              <a:t>For innovative </a:t>
            </a:r>
            <a:r>
              <a:rPr lang="en-GB" dirty="0" smtClean="0"/>
              <a:t>products/technologies, </a:t>
            </a:r>
            <a:r>
              <a:rPr lang="en-GB" dirty="0"/>
              <a:t>there is less </a:t>
            </a:r>
            <a:r>
              <a:rPr lang="en-GB" dirty="0" smtClean="0"/>
              <a:t>to </a:t>
            </a:r>
            <a:r>
              <a:rPr lang="en-GB" dirty="0"/>
              <a:t>no historical information available from claims</a:t>
            </a:r>
            <a:r>
              <a:rPr lang="en-GB" dirty="0" smtClean="0"/>
              <a:t>.</a:t>
            </a:r>
          </a:p>
          <a:p>
            <a:pPr lvl="0">
              <a:buClr>
                <a:srgbClr val="002060"/>
              </a:buClr>
            </a:pPr>
            <a:r>
              <a:rPr lang="en-GB" dirty="0" smtClean="0"/>
              <a:t>The </a:t>
            </a:r>
            <a:r>
              <a:rPr lang="en-GB" dirty="0"/>
              <a:t>information from claims is </a:t>
            </a:r>
            <a:r>
              <a:rPr lang="en-GB" dirty="0" smtClean="0"/>
              <a:t>usually </a:t>
            </a:r>
            <a:r>
              <a:rPr lang="en-GB" dirty="0"/>
              <a:t>not very useful.</a:t>
            </a:r>
            <a:endParaRPr lang="nl-NL" dirty="0"/>
          </a:p>
          <a:p>
            <a:pPr lvl="0">
              <a:buClr>
                <a:srgbClr val="FF0000"/>
              </a:buClr>
              <a:buFont typeface="Wingdings" pitchFamily="2" charset="2"/>
              <a:buChar char="à"/>
            </a:pPr>
            <a:r>
              <a:rPr lang="en-GB" dirty="0" smtClean="0">
                <a:sym typeface="Wingdings" panose="05000000000000000000" pitchFamily="2" charset="2"/>
              </a:rPr>
              <a:t>P</a:t>
            </a:r>
            <a:r>
              <a:rPr lang="en-GB" dirty="0" smtClean="0"/>
              <a:t>athology </a:t>
            </a:r>
            <a:r>
              <a:rPr lang="en-GB" dirty="0"/>
              <a:t>information on innovative </a:t>
            </a:r>
            <a:r>
              <a:rPr lang="en-GB" dirty="0" smtClean="0"/>
              <a:t>products/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technologies can only be </a:t>
            </a:r>
            <a:r>
              <a:rPr lang="en-GB" dirty="0"/>
              <a:t>used </a:t>
            </a:r>
            <a:r>
              <a:rPr lang="en-GB" i="1" dirty="0" smtClean="0"/>
              <a:t>qualitatively</a:t>
            </a:r>
            <a:r>
              <a:rPr lang="en-GB" dirty="0"/>
              <a:t>.</a:t>
            </a:r>
            <a:endParaRPr lang="nl-NL" dirty="0"/>
          </a:p>
          <a:p>
            <a:pPr lvl="0"/>
            <a:endParaRPr lang="nl-NL" dirty="0"/>
          </a:p>
          <a:p>
            <a:pPr lvl="0">
              <a:buClr>
                <a:srgbClr val="002060"/>
              </a:buClr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94637" cy="936104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3. Relationship between risk assessment </a:t>
            </a:r>
            <a:r>
              <a:rPr lang="en-GB" sz="3600" dirty="0" smtClean="0">
                <a:solidFill>
                  <a:srgbClr val="002060"/>
                </a:solidFill>
              </a:rPr>
              <a:t>and </a:t>
            </a:r>
            <a:r>
              <a:rPr lang="en-GB" sz="3600" dirty="0">
                <a:solidFill>
                  <a:srgbClr val="002060"/>
                </a:solidFill>
              </a:rPr>
              <a:t>building </a:t>
            </a:r>
            <a:r>
              <a:rPr lang="en-GB" sz="3600" dirty="0" smtClean="0">
                <a:solidFill>
                  <a:srgbClr val="002060"/>
                </a:solidFill>
              </a:rPr>
              <a:t>pathology</a:t>
            </a:r>
            <a:endParaRPr lang="da-DK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124744"/>
            <a:ext cx="7894637" cy="5256584"/>
          </a:xfrm>
        </p:spPr>
        <p:txBody>
          <a:bodyPr>
            <a:normAutofit/>
          </a:bodyPr>
          <a:lstStyle/>
          <a:p>
            <a:pPr lvl="0">
              <a:buClr>
                <a:srgbClr val="002060"/>
              </a:buClr>
            </a:pPr>
            <a:r>
              <a:rPr lang="en-GB" dirty="0" smtClean="0"/>
              <a:t>A </a:t>
            </a:r>
            <a:r>
              <a:rPr lang="en-GB" dirty="0"/>
              <a:t>database with pathology records, that provides </a:t>
            </a:r>
            <a:r>
              <a:rPr lang="en-GB" i="1" dirty="0"/>
              <a:t>qualitative</a:t>
            </a:r>
            <a:r>
              <a:rPr lang="en-GB" dirty="0"/>
              <a:t> technical information on the pathology of eco-technologies (without any statistical data disclosure of claims).</a:t>
            </a:r>
            <a:endParaRPr lang="nl-NL" dirty="0"/>
          </a:p>
          <a:p>
            <a:pPr lvl="0">
              <a:buClr>
                <a:srgbClr val="002060"/>
              </a:buClr>
            </a:pPr>
            <a:r>
              <a:rPr lang="en-GB" dirty="0"/>
              <a:t>A ‘Warning procedure’ </a:t>
            </a:r>
            <a:endParaRPr lang="en-GB" dirty="0" smtClean="0"/>
          </a:p>
          <a:p>
            <a:pPr lvl="0">
              <a:buClr>
                <a:srgbClr val="002060"/>
              </a:buClr>
            </a:pPr>
            <a:r>
              <a:rPr lang="en-GB" dirty="0" smtClean="0"/>
              <a:t>An </a:t>
            </a:r>
            <a:r>
              <a:rPr lang="en-GB" dirty="0"/>
              <a:t>overview of quality signs for </a:t>
            </a:r>
            <a:r>
              <a:rPr lang="en-GB" dirty="0" smtClean="0"/>
              <a:t>eco-technologies</a:t>
            </a:r>
            <a:endParaRPr lang="nl-NL" dirty="0"/>
          </a:p>
          <a:p>
            <a:pPr lvl="0"/>
            <a:endParaRPr lang="nl-NL" dirty="0"/>
          </a:p>
          <a:p>
            <a:pPr lvl="0">
              <a:buClr>
                <a:srgbClr val="002060"/>
              </a:buClr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94637" cy="79208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4</a:t>
            </a:r>
            <a:r>
              <a:rPr lang="en-GB" sz="3600" dirty="0" smtClean="0">
                <a:solidFill>
                  <a:srgbClr val="002060"/>
                </a:solidFill>
              </a:rPr>
              <a:t>. Needs from insurers </a:t>
            </a:r>
            <a:endParaRPr lang="da-DK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124744"/>
            <a:ext cx="7894637" cy="5256584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The </a:t>
            </a:r>
            <a:r>
              <a:rPr lang="en-GB" dirty="0"/>
              <a:t>pilot database was populated with </a:t>
            </a:r>
            <a:r>
              <a:rPr lang="en-GB" dirty="0">
                <a:solidFill>
                  <a:srgbClr val="FF0000"/>
                </a:solidFill>
              </a:rPr>
              <a:t>64</a:t>
            </a:r>
            <a:r>
              <a:rPr lang="en-GB" dirty="0"/>
              <a:t> pathology cases, representing experiences with defects and failures of </a:t>
            </a:r>
            <a:r>
              <a:rPr lang="en-GB" dirty="0" smtClean="0">
                <a:solidFill>
                  <a:srgbClr val="FF0000"/>
                </a:solidFill>
              </a:rPr>
              <a:t>4</a:t>
            </a:r>
            <a:r>
              <a:rPr lang="en-GB" dirty="0" smtClean="0"/>
              <a:t> </a:t>
            </a:r>
            <a:r>
              <a:rPr lang="en-GB" dirty="0"/>
              <a:t>eco-technologies in </a:t>
            </a:r>
            <a:r>
              <a:rPr lang="en-GB" dirty="0">
                <a:solidFill>
                  <a:srgbClr val="FF0000"/>
                </a:solidFill>
              </a:rPr>
              <a:t>10</a:t>
            </a:r>
            <a:r>
              <a:rPr lang="en-GB" dirty="0"/>
              <a:t> countries. </a:t>
            </a:r>
            <a:endParaRPr lang="en-GB" dirty="0" smtClean="0"/>
          </a:p>
          <a:p>
            <a:pPr lvl="0"/>
            <a:r>
              <a:rPr lang="en-GB" dirty="0" smtClean="0"/>
              <a:t>The </a:t>
            </a:r>
            <a:r>
              <a:rPr lang="en-GB" dirty="0"/>
              <a:t>distinction between defect and failure is, and remains difficult in practice. </a:t>
            </a:r>
            <a:endParaRPr lang="en-GB" dirty="0" smtClean="0"/>
          </a:p>
          <a:p>
            <a:pPr lvl="0"/>
            <a:r>
              <a:rPr lang="en-GB" dirty="0" smtClean="0"/>
              <a:t>The </a:t>
            </a:r>
            <a:r>
              <a:rPr lang="en-GB" dirty="0"/>
              <a:t>field most often used </a:t>
            </a:r>
            <a:r>
              <a:rPr lang="en-GB" dirty="0" smtClean="0"/>
              <a:t>was </a:t>
            </a:r>
            <a:r>
              <a:rPr lang="en-GB" dirty="0"/>
              <a:t>“general description of the pathology”. </a:t>
            </a:r>
            <a:endParaRPr lang="nl-NL" dirty="0"/>
          </a:p>
          <a:p>
            <a:pPr lvl="0">
              <a:buClr>
                <a:srgbClr val="002060"/>
              </a:buClr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94637" cy="79208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5</a:t>
            </a:r>
            <a:r>
              <a:rPr lang="en-GB" sz="3600" dirty="0" smtClean="0">
                <a:solidFill>
                  <a:srgbClr val="002060"/>
                </a:solidFill>
              </a:rPr>
              <a:t>. Pilot pathology database </a:t>
            </a:r>
            <a:endParaRPr lang="da-DK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7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124744"/>
            <a:ext cx="7894637" cy="5256584"/>
          </a:xfrm>
        </p:spPr>
        <p:txBody>
          <a:bodyPr>
            <a:normAutofit fontScale="77500" lnSpcReduction="20000"/>
          </a:bodyPr>
          <a:lstStyle/>
          <a:p>
            <a:pPr lvl="0">
              <a:buClr>
                <a:srgbClr val="002060"/>
              </a:buClr>
            </a:pPr>
            <a:r>
              <a:rPr lang="en-GB" dirty="0" smtClean="0"/>
              <a:t>Support by a </a:t>
            </a:r>
            <a:r>
              <a:rPr lang="en-GB" dirty="0"/>
              <a:t>significant number of people in the European construction industry. </a:t>
            </a:r>
            <a:endParaRPr lang="en-GB" dirty="0" smtClean="0"/>
          </a:p>
          <a:p>
            <a:pPr lvl="0">
              <a:buClr>
                <a:srgbClr val="002060"/>
              </a:buClr>
            </a:pPr>
            <a:r>
              <a:rPr lang="en-GB" dirty="0" smtClean="0"/>
              <a:t>Insurance Europe: “</a:t>
            </a:r>
            <a:r>
              <a:rPr lang="en-GB" i="1" dirty="0" smtClean="0"/>
              <a:t>supports </a:t>
            </a:r>
            <a:r>
              <a:rPr lang="en-GB" i="1" dirty="0"/>
              <a:t>the objective of increased availability and exchange of information on a cross-border level, and believes that the EQEO could be the right platform for such exchange</a:t>
            </a:r>
            <a:r>
              <a:rPr lang="en-GB" dirty="0"/>
              <a:t> (…) </a:t>
            </a:r>
            <a:r>
              <a:rPr lang="en-GB" i="1" dirty="0"/>
              <a:t>It has the potential to improve the quality and availability of the information for insurers and other stakeholders in the construction sector dealing with eco-technologies on a regular basis. Such data-gathering initiative should also help reduce knowledge deficits during the underwriting process (i.e. when insurers assess the risk)</a:t>
            </a:r>
            <a:r>
              <a:rPr lang="en-GB" dirty="0"/>
              <a:t>”.</a:t>
            </a:r>
            <a:endParaRPr lang="nl-NL" dirty="0"/>
          </a:p>
          <a:p>
            <a:pPr>
              <a:buClr>
                <a:srgbClr val="002060"/>
              </a:buClr>
            </a:pPr>
            <a:r>
              <a:rPr lang="en-GB" dirty="0" smtClean="0"/>
              <a:t>CEBC: </a:t>
            </a:r>
            <a:endParaRPr lang="nl-NL" dirty="0"/>
          </a:p>
          <a:p>
            <a:pPr lvl="1">
              <a:buClr>
                <a:srgbClr val="002060"/>
              </a:buClr>
            </a:pPr>
            <a:r>
              <a:rPr lang="en-GB" dirty="0"/>
              <a:t>CEBC can </a:t>
            </a:r>
            <a:r>
              <a:rPr lang="en-GB" dirty="0" smtClean="0"/>
              <a:t>agree </a:t>
            </a:r>
            <a:r>
              <a:rPr lang="en-GB" dirty="0"/>
              <a:t>on the principle of the creation of the EQEO</a:t>
            </a:r>
            <a:r>
              <a:rPr lang="en-GB" dirty="0" smtClean="0"/>
              <a:t>.</a:t>
            </a:r>
          </a:p>
          <a:p>
            <a:pPr lvl="1">
              <a:buClr>
                <a:srgbClr val="002060"/>
              </a:buClr>
            </a:pPr>
            <a:r>
              <a:rPr lang="en-GB" dirty="0" smtClean="0"/>
              <a:t>EQEO can help to reduce </a:t>
            </a:r>
            <a:r>
              <a:rPr lang="en-GB" dirty="0"/>
              <a:t>this huge cost of non </a:t>
            </a:r>
            <a:r>
              <a:rPr lang="en-GB" dirty="0" smtClean="0"/>
              <a:t>quality (5-15% of turnover).  </a:t>
            </a:r>
            <a:endParaRPr lang="nl-NL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94637" cy="79208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6</a:t>
            </a:r>
            <a:r>
              <a:rPr lang="en-GB" sz="3600" dirty="0" smtClean="0">
                <a:solidFill>
                  <a:srgbClr val="002060"/>
                </a:solidFill>
              </a:rPr>
              <a:t>. Support for an EQEO </a:t>
            </a:r>
            <a:endParaRPr lang="da-DK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124744"/>
            <a:ext cx="7894637" cy="5256584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2060"/>
              </a:buClr>
            </a:pPr>
            <a:r>
              <a:rPr lang="en-GB" dirty="0" smtClean="0"/>
              <a:t>However:</a:t>
            </a:r>
            <a:endParaRPr lang="nl-NL" dirty="0"/>
          </a:p>
          <a:p>
            <a:pPr lvl="1">
              <a:buClr>
                <a:srgbClr val="002060"/>
              </a:buClr>
            </a:pPr>
            <a:r>
              <a:rPr lang="en-GB" dirty="0" smtClean="0"/>
              <a:t>Pathology information is scarce;</a:t>
            </a:r>
            <a:endParaRPr lang="nl-NL" dirty="0"/>
          </a:p>
          <a:p>
            <a:pPr lvl="1">
              <a:buClr>
                <a:srgbClr val="002060"/>
              </a:buClr>
            </a:pPr>
            <a:r>
              <a:rPr lang="en-GB" dirty="0" smtClean="0"/>
              <a:t>Transfer of knowledge </a:t>
            </a:r>
            <a:r>
              <a:rPr lang="en-GB" dirty="0"/>
              <a:t>on pathology </a:t>
            </a:r>
            <a:r>
              <a:rPr lang="en-GB" dirty="0" smtClean="0"/>
              <a:t>from </a:t>
            </a:r>
            <a:r>
              <a:rPr lang="en-GB" dirty="0"/>
              <a:t>one country to </a:t>
            </a:r>
            <a:r>
              <a:rPr lang="en-GB" dirty="0" smtClean="0"/>
              <a:t>another and making the information comparable is difficult. </a:t>
            </a:r>
          </a:p>
          <a:p>
            <a:pPr lvl="1">
              <a:buClr>
                <a:srgbClr val="002060"/>
              </a:buClr>
            </a:pPr>
            <a:r>
              <a:rPr lang="en-GB" dirty="0" smtClean="0"/>
              <a:t>It </a:t>
            </a:r>
            <a:r>
              <a:rPr lang="en-GB" dirty="0"/>
              <a:t>would be necessary for each technology to describe the specific constructive and climatic issues. </a:t>
            </a:r>
            <a:endParaRPr lang="nl-NL" dirty="0"/>
          </a:p>
          <a:p>
            <a:pPr lvl="1">
              <a:buClr>
                <a:srgbClr val="002060"/>
              </a:buClr>
            </a:pPr>
            <a:r>
              <a:rPr lang="en-GB" dirty="0" smtClean="0"/>
              <a:t>Keeping the </a:t>
            </a:r>
            <a:r>
              <a:rPr lang="en-GB" dirty="0"/>
              <a:t>database up to </a:t>
            </a:r>
            <a:r>
              <a:rPr lang="en-GB" dirty="0" smtClean="0"/>
              <a:t>date is difficult.</a:t>
            </a:r>
          </a:p>
          <a:p>
            <a:pPr lvl="1">
              <a:buClr>
                <a:srgbClr val="002060"/>
              </a:buClr>
            </a:pPr>
            <a:r>
              <a:rPr lang="en-GB" dirty="0" smtClean="0"/>
              <a:t>Finance</a:t>
            </a:r>
          </a:p>
          <a:p>
            <a:pPr lvl="1">
              <a:buClr>
                <a:srgbClr val="002060"/>
              </a:buClr>
            </a:pPr>
            <a:r>
              <a:rPr lang="en-GB" dirty="0" smtClean="0"/>
              <a:t>It would need incentives and for </a:t>
            </a:r>
            <a:r>
              <a:rPr lang="en-GB" dirty="0"/>
              <a:t>the active members of this </a:t>
            </a:r>
            <a:r>
              <a:rPr lang="en-GB" dirty="0" smtClean="0"/>
              <a:t>observatory.</a:t>
            </a:r>
            <a:endParaRPr lang="nl-NL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72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2060"/>
                </a:solidFill>
              </a:rPr>
              <a:t>Outline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r>
              <a:rPr lang="en-US" dirty="0" smtClean="0"/>
              <a:t>Business models for the operation of a future pathology database</a:t>
            </a:r>
          </a:p>
          <a:p>
            <a:pPr>
              <a:buClr>
                <a:srgbClr val="002060"/>
              </a:buClr>
            </a:pPr>
            <a:r>
              <a:rPr lang="en-US" dirty="0" smtClean="0"/>
              <a:t>Conclusions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4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850106"/>
          </a:xfrm>
        </p:spPr>
        <p:txBody>
          <a:bodyPr>
            <a:normAutofit/>
          </a:bodyPr>
          <a:lstStyle/>
          <a:p>
            <a:r>
              <a:rPr lang="da-DK" sz="2800" dirty="0" smtClean="0">
                <a:solidFill>
                  <a:srgbClr val="002060"/>
                </a:solidFill>
              </a:rPr>
              <a:t>Business model </a:t>
            </a:r>
            <a:r>
              <a:rPr lang="da-DK" sz="2800" dirty="0" err="1" smtClean="0">
                <a:solidFill>
                  <a:srgbClr val="002060"/>
                </a:solidFill>
              </a:rPr>
              <a:t>canvas</a:t>
            </a:r>
            <a:r>
              <a:rPr lang="da-DK" sz="2800" dirty="0" smtClean="0">
                <a:solidFill>
                  <a:srgbClr val="002060"/>
                </a:solidFill>
              </a:rPr>
              <a:t> (</a:t>
            </a:r>
            <a:r>
              <a:rPr lang="da-DK" sz="2800" dirty="0" err="1" smtClean="0">
                <a:solidFill>
                  <a:srgbClr val="002060"/>
                </a:solidFill>
              </a:rPr>
              <a:t>Osterwalder</a:t>
            </a:r>
            <a:r>
              <a:rPr lang="da-DK" sz="2800" dirty="0" smtClean="0">
                <a:solidFill>
                  <a:srgbClr val="002060"/>
                </a:solidFill>
              </a:rPr>
              <a:t> &amp; </a:t>
            </a:r>
            <a:r>
              <a:rPr lang="da-DK" sz="2800" dirty="0" err="1" smtClean="0">
                <a:solidFill>
                  <a:srgbClr val="002060"/>
                </a:solidFill>
              </a:rPr>
              <a:t>Pigneur</a:t>
            </a:r>
            <a:r>
              <a:rPr lang="da-DK" sz="2800" dirty="0" smtClean="0">
                <a:solidFill>
                  <a:srgbClr val="002060"/>
                </a:solidFill>
              </a:rPr>
              <a:t>)</a:t>
            </a:r>
            <a:endParaRPr lang="da-DK" sz="2800" dirty="0">
              <a:solidFill>
                <a:srgbClr val="00206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028" name="Picture 4" descr="http://www.youngadvisorygroup.nl/wp-content/uploads/2013/04/20130410_Voorbeeld-BM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" t="3371" r="2046" b="5812"/>
          <a:stretch/>
        </p:blipFill>
        <p:spPr bwMode="auto">
          <a:xfrm>
            <a:off x="878774" y="1052736"/>
            <a:ext cx="8265226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68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Value Propositions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781128"/>
          </a:xfrm>
        </p:spPr>
        <p:txBody>
          <a:bodyPr>
            <a:normAutofit fontScale="47500" lnSpcReduction="20000"/>
          </a:bodyPr>
          <a:lstStyle/>
          <a:p>
            <a:pPr marL="0" lvl="0" indent="0">
              <a:spcBef>
                <a:spcPts val="1200"/>
              </a:spcBef>
              <a:buClr>
                <a:srgbClr val="002060"/>
              </a:buClr>
              <a:buNone/>
            </a:pPr>
            <a:r>
              <a:rPr lang="en-GB" sz="4400" dirty="0" smtClean="0"/>
              <a:t>Evidenced:</a:t>
            </a:r>
          </a:p>
          <a:p>
            <a:pPr lvl="0">
              <a:spcBef>
                <a:spcPts val="1200"/>
              </a:spcBef>
              <a:buClr>
                <a:srgbClr val="002060"/>
              </a:buClr>
            </a:pPr>
            <a:r>
              <a:rPr lang="en-GB" sz="4400" dirty="0" smtClean="0"/>
              <a:t>Giving </a:t>
            </a:r>
            <a:r>
              <a:rPr lang="en-GB" sz="4400" dirty="0"/>
              <a:t>access to information on pathology cases presented in a uniform </a:t>
            </a:r>
            <a:r>
              <a:rPr lang="en-GB" sz="4400" dirty="0" smtClean="0"/>
              <a:t>way</a:t>
            </a:r>
            <a:r>
              <a:rPr lang="en-GB" sz="4400" dirty="0"/>
              <a:t>;</a:t>
            </a:r>
            <a:endParaRPr lang="en-GB" sz="4400" dirty="0" smtClean="0"/>
          </a:p>
          <a:p>
            <a:pPr lvl="0">
              <a:spcBef>
                <a:spcPts val="1200"/>
              </a:spcBef>
              <a:buClr>
                <a:srgbClr val="002060"/>
              </a:buClr>
            </a:pPr>
            <a:r>
              <a:rPr lang="en-GB" sz="4400" dirty="0" smtClean="0"/>
              <a:t>Providing </a:t>
            </a:r>
            <a:r>
              <a:rPr lang="en-GB" sz="4400" dirty="0"/>
              <a:t>a ‘Warning procedure’ (or hazard notification procedure), where interlocutors in each country can report issues/defects;</a:t>
            </a:r>
            <a:endParaRPr lang="nl-NL" sz="4400" dirty="0"/>
          </a:p>
          <a:p>
            <a:pPr lvl="0">
              <a:spcBef>
                <a:spcPts val="1200"/>
              </a:spcBef>
              <a:buClr>
                <a:srgbClr val="002060"/>
              </a:buClr>
            </a:pPr>
            <a:r>
              <a:rPr lang="en-GB" sz="4400" dirty="0"/>
              <a:t>Providing an overview of quality signs for eco-technologies;</a:t>
            </a:r>
            <a:endParaRPr lang="nl-NL" sz="4400" dirty="0"/>
          </a:p>
          <a:p>
            <a:pPr marL="0" lvl="0" indent="0">
              <a:spcBef>
                <a:spcPts val="1200"/>
              </a:spcBef>
              <a:buClr>
                <a:srgbClr val="002060"/>
              </a:buClr>
              <a:buNone/>
            </a:pPr>
            <a:r>
              <a:rPr lang="en-GB" sz="4400" dirty="0" smtClean="0"/>
              <a:t>Potentially:</a:t>
            </a:r>
            <a:endParaRPr lang="nl-NL" sz="4400" dirty="0"/>
          </a:p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GB" sz="4400" dirty="0"/>
              <a:t>Providing a tailored risk analysis of certain eco-technologies for specific customers;</a:t>
            </a:r>
          </a:p>
          <a:p>
            <a:pPr lvl="0">
              <a:spcBef>
                <a:spcPts val="1200"/>
              </a:spcBef>
              <a:buClr>
                <a:srgbClr val="002060"/>
              </a:buClr>
            </a:pPr>
            <a:r>
              <a:rPr lang="en-GB" sz="4400" dirty="0" smtClean="0"/>
              <a:t>Research </a:t>
            </a:r>
            <a:r>
              <a:rPr lang="en-GB" sz="4400" dirty="0"/>
              <a:t>institutes could quickly investigate the transnational joint pathologies. </a:t>
            </a:r>
            <a:endParaRPr lang="en-GB" sz="4400" dirty="0" smtClean="0"/>
          </a:p>
          <a:p>
            <a:pPr lvl="0">
              <a:spcBef>
                <a:spcPts val="1200"/>
              </a:spcBef>
              <a:buClr>
                <a:srgbClr val="002060"/>
              </a:buClr>
            </a:pPr>
            <a:r>
              <a:rPr lang="en-GB" sz="4400" dirty="0" smtClean="0"/>
              <a:t>Pathology </a:t>
            </a:r>
            <a:r>
              <a:rPr lang="en-GB" sz="4400" dirty="0"/>
              <a:t>information sheets with ‘lessons </a:t>
            </a:r>
            <a:r>
              <a:rPr lang="en-GB" sz="4400" dirty="0" smtClean="0"/>
              <a:t>learned’, for </a:t>
            </a:r>
            <a:r>
              <a:rPr lang="en-GB" sz="4400" dirty="0"/>
              <a:t>example education or training institutes. </a:t>
            </a:r>
            <a:endParaRPr lang="nl-NL" sz="4400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5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>
                <a:solidFill>
                  <a:srgbClr val="002060"/>
                </a:solidFill>
              </a:rPr>
              <a:t>Revenue</a:t>
            </a:r>
            <a:r>
              <a:rPr lang="da-DK" dirty="0" smtClean="0">
                <a:solidFill>
                  <a:srgbClr val="002060"/>
                </a:solidFill>
              </a:rPr>
              <a:t> </a:t>
            </a:r>
            <a:r>
              <a:rPr lang="da-DK" dirty="0" err="1" smtClean="0">
                <a:solidFill>
                  <a:srgbClr val="002060"/>
                </a:solidFill>
              </a:rPr>
              <a:t>Streams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781128"/>
          </a:xfrm>
        </p:spPr>
        <p:txBody>
          <a:bodyPr>
            <a:normAutofit/>
          </a:bodyPr>
          <a:lstStyle/>
          <a:p>
            <a:pPr lvl="0">
              <a:buClr>
                <a:srgbClr val="002060"/>
              </a:buClr>
            </a:pPr>
            <a:r>
              <a:rPr lang="en-GB" sz="2800" dirty="0"/>
              <a:t>Usage fee: each customer pays a fee for access to the database. The more a service is used, the greater the revenue streams.</a:t>
            </a:r>
            <a:endParaRPr lang="nl-NL" sz="2800" dirty="0"/>
          </a:p>
          <a:p>
            <a:pPr lvl="0">
              <a:buClr>
                <a:srgbClr val="002060"/>
              </a:buClr>
            </a:pPr>
            <a:r>
              <a:rPr lang="en-GB" sz="2800" dirty="0"/>
              <a:t>Subscription fees: customers buy (monthly or yearly) a continuous access to the database. </a:t>
            </a:r>
            <a:endParaRPr lang="nl-NL" sz="2800" dirty="0"/>
          </a:p>
          <a:p>
            <a:pPr lvl="0">
              <a:buClr>
                <a:srgbClr val="002060"/>
              </a:buClr>
            </a:pPr>
            <a:r>
              <a:rPr lang="en-GB" sz="2800" dirty="0"/>
              <a:t>Consultancy fees: customers pay for certain products or services delivered by the EQEO organisation, e.g. publications, pathology information sheets, risk analysis, etc.</a:t>
            </a:r>
            <a:endParaRPr lang="nl-NL" sz="2800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01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>
                <a:solidFill>
                  <a:srgbClr val="002060"/>
                </a:solidFill>
              </a:rPr>
              <a:t>Activities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781128"/>
          </a:xfrm>
        </p:spPr>
        <p:txBody>
          <a:bodyPr>
            <a:normAutofit/>
          </a:bodyPr>
          <a:lstStyle/>
          <a:p>
            <a:pPr lvl="0">
              <a:buClr>
                <a:srgbClr val="002060"/>
              </a:buClr>
            </a:pPr>
            <a:r>
              <a:rPr lang="en-GB" dirty="0"/>
              <a:t>C</a:t>
            </a:r>
            <a:r>
              <a:rPr lang="en-GB" dirty="0" smtClean="0"/>
              <a:t>ollecting </a:t>
            </a:r>
            <a:r>
              <a:rPr lang="en-GB" dirty="0"/>
              <a:t>data, </a:t>
            </a:r>
            <a:r>
              <a:rPr lang="en-GB" dirty="0" smtClean="0"/>
              <a:t>maintaining a database and secretariat, quality management;</a:t>
            </a:r>
          </a:p>
          <a:p>
            <a:pPr marL="0" lvl="0" indent="0">
              <a:buClr>
                <a:srgbClr val="002060"/>
              </a:buClr>
              <a:buNone/>
            </a:pPr>
            <a:r>
              <a:rPr lang="en-GB" dirty="0" smtClean="0"/>
              <a:t>Possibly:</a:t>
            </a:r>
          </a:p>
          <a:p>
            <a:pPr lvl="0">
              <a:buClr>
                <a:srgbClr val="002060"/>
              </a:buClr>
            </a:pPr>
            <a:r>
              <a:rPr lang="en-GB" dirty="0"/>
              <a:t>Evaluation of data;</a:t>
            </a:r>
          </a:p>
          <a:p>
            <a:pPr lvl="0">
              <a:buClr>
                <a:srgbClr val="002060"/>
              </a:buClr>
            </a:pPr>
            <a:r>
              <a:rPr lang="en-GB" dirty="0"/>
              <a:t>Technical expert analysis</a:t>
            </a:r>
            <a:r>
              <a:rPr lang="en-GB" dirty="0" smtClean="0"/>
              <a:t>;</a:t>
            </a:r>
          </a:p>
          <a:p>
            <a:pPr>
              <a:buClr>
                <a:srgbClr val="002060"/>
              </a:buClr>
            </a:pPr>
            <a:r>
              <a:rPr lang="en-GB" dirty="0"/>
              <a:t>Publication of </a:t>
            </a:r>
            <a:r>
              <a:rPr lang="en-GB" dirty="0" smtClean="0"/>
              <a:t>(evaluated) information </a:t>
            </a:r>
            <a:r>
              <a:rPr lang="en-GB" dirty="0"/>
              <a:t>and </a:t>
            </a:r>
            <a:r>
              <a:rPr lang="en-GB" dirty="0" smtClean="0"/>
              <a:t>dissemination;</a:t>
            </a:r>
            <a:endParaRPr lang="en-GB" dirty="0"/>
          </a:p>
          <a:p>
            <a:pPr>
              <a:buClr>
                <a:srgbClr val="002060"/>
              </a:buClr>
            </a:pPr>
            <a:r>
              <a:rPr lang="en-GB" dirty="0" smtClean="0"/>
              <a:t>Inspectors </a:t>
            </a:r>
            <a:r>
              <a:rPr lang="en-GB" dirty="0"/>
              <a:t>visiting building sites;</a:t>
            </a:r>
            <a:endParaRPr lang="nl-NL" dirty="0"/>
          </a:p>
          <a:p>
            <a:pPr marL="0" lvl="0" indent="0">
              <a:buClr>
                <a:srgbClr val="002060"/>
              </a:buClr>
              <a:buNone/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8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Business models for the future database/EQEO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Non-profit with </a:t>
            </a:r>
            <a:r>
              <a:rPr lang="en-GB" dirty="0"/>
              <a:t>free public access;</a:t>
            </a: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(Semi-)commercial with </a:t>
            </a:r>
            <a:r>
              <a:rPr lang="en-GB" dirty="0"/>
              <a:t>access on a subscription basis</a:t>
            </a:r>
            <a:r>
              <a:rPr lang="en-GB" dirty="0" smtClean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Mix </a:t>
            </a:r>
            <a:r>
              <a:rPr lang="en-GB" dirty="0"/>
              <a:t>of commercial – non-profit</a:t>
            </a: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‘</a:t>
            </a:r>
            <a:r>
              <a:rPr lang="en-GB" dirty="0"/>
              <a:t>G</a:t>
            </a:r>
            <a:r>
              <a:rPr lang="en-GB" dirty="0" smtClean="0"/>
              <a:t>ive-and-take</a:t>
            </a:r>
            <a:r>
              <a:rPr lang="en-GB" dirty="0"/>
              <a:t>’ </a:t>
            </a:r>
            <a:r>
              <a:rPr lang="en-GB" dirty="0" smtClean="0"/>
              <a:t>with </a:t>
            </a:r>
            <a:r>
              <a:rPr lang="en-GB" dirty="0"/>
              <a:t>limited access to a group of partners</a:t>
            </a:r>
            <a:r>
              <a:rPr lang="en-GB" dirty="0" smtClean="0"/>
              <a:t>;</a:t>
            </a:r>
          </a:p>
          <a:p>
            <a:pPr marL="0" lvl="0" indent="0">
              <a:buNone/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9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894637" cy="868958"/>
          </a:xfrm>
        </p:spPr>
        <p:txBody>
          <a:bodyPr>
            <a:normAutofit/>
          </a:bodyPr>
          <a:lstStyle/>
          <a:p>
            <a:r>
              <a:rPr lang="da-DK" dirty="0" err="1" smtClean="0">
                <a:solidFill>
                  <a:srgbClr val="002060"/>
                </a:solidFill>
              </a:rPr>
              <a:t>Weighting</a:t>
            </a:r>
            <a:endParaRPr lang="da-DK" dirty="0">
              <a:solidFill>
                <a:srgbClr val="00206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80755"/>
              </p:ext>
            </p:extLst>
          </p:nvPr>
        </p:nvGraphicFramePr>
        <p:xfrm>
          <a:off x="971600" y="980728"/>
          <a:ext cx="7992888" cy="5724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2160240"/>
                <a:gridCol w="2592288"/>
                <a:gridCol w="1512168"/>
              </a:tblGrid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 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Access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Scope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Cost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521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Model 1: </a:t>
                      </a:r>
                      <a:endParaRPr lang="en-GB" sz="2200" dirty="0" smtClean="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Non-profit 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++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(free public access)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++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(can be as broad </a:t>
                      </a:r>
                      <a:r>
                        <a:rPr lang="en-GB" sz="2200" dirty="0" smtClean="0">
                          <a:effectLst/>
                        </a:rPr>
                        <a:t>as </a:t>
                      </a:r>
                      <a:r>
                        <a:rPr lang="en-GB" sz="2200" dirty="0">
                          <a:effectLst/>
                        </a:rPr>
                        <a:t>the sponsors want)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(no revenues)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9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Model </a:t>
                      </a:r>
                      <a:r>
                        <a:rPr lang="en-GB" sz="2200" dirty="0" smtClean="0">
                          <a:effectLst/>
                        </a:rPr>
                        <a:t>2: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Commercial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(paid access)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</a:rPr>
                        <a:t>+/-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</a:rPr>
                        <a:t>(scope </a:t>
                      </a:r>
                      <a:r>
                        <a:rPr lang="fr-FR" sz="2200" dirty="0" err="1" smtClean="0">
                          <a:effectLst/>
                        </a:rPr>
                        <a:t>depends</a:t>
                      </a:r>
                      <a:r>
                        <a:rPr lang="fr-FR" sz="2200" dirty="0" smtClean="0">
                          <a:effectLst/>
                        </a:rPr>
                        <a:t> </a:t>
                      </a:r>
                      <a:r>
                        <a:rPr lang="fr-FR" sz="2200" dirty="0">
                          <a:effectLst/>
                        </a:rPr>
                        <a:t>on commercial revenues)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</a:rPr>
                        <a:t>++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</a:rPr>
                        <a:t>(profit-</a:t>
                      </a:r>
                      <a:r>
                        <a:rPr lang="fr-FR" sz="2200" dirty="0" err="1">
                          <a:effectLst/>
                        </a:rPr>
                        <a:t>based</a:t>
                      </a:r>
                      <a:r>
                        <a:rPr lang="fr-FR" sz="2200" dirty="0">
                          <a:effectLst/>
                        </a:rPr>
                        <a:t>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8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Model 3</a:t>
                      </a:r>
                      <a:r>
                        <a:rPr lang="en-GB" sz="2200" dirty="0" smtClean="0">
                          <a:effectLst/>
                        </a:rPr>
                        <a:t>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Semi-commercial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+/-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(some services for free, others against a fee)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(scope depends partly on commercial revenues</a:t>
                      </a:r>
                      <a:r>
                        <a:rPr lang="en-GB" sz="2200" dirty="0" smtClean="0">
                          <a:effectLst/>
                        </a:rPr>
                        <a:t>)</a:t>
                      </a:r>
                      <a:r>
                        <a:rPr lang="en-GB" sz="2200" dirty="0">
                          <a:effectLst/>
                        </a:rPr>
                        <a:t> 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+/-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(partly profit-based)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52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Model </a:t>
                      </a:r>
                      <a:r>
                        <a:rPr lang="en-GB" sz="2200" dirty="0" smtClean="0">
                          <a:effectLst/>
                        </a:rPr>
                        <a:t>4: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 ‘Give-and-take’ 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-</a:t>
                      </a:r>
                      <a:endParaRPr lang="nl-NL" sz="2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(limited access to a group of partners)</a:t>
                      </a:r>
                      <a:endParaRPr lang="nl-NL" sz="2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+/-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(scope is limited to, and depending </a:t>
                      </a:r>
                      <a:r>
                        <a:rPr lang="en-GB" sz="2200" dirty="0" smtClean="0">
                          <a:effectLst/>
                        </a:rPr>
                        <a:t>on </a:t>
                      </a:r>
                      <a:r>
                        <a:rPr lang="en-GB" sz="2200" dirty="0">
                          <a:effectLst/>
                        </a:rPr>
                        <a:t>the input of the partners)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effectLst/>
                        </a:rPr>
                        <a:t>++</a:t>
                      </a:r>
                      <a:endParaRPr lang="nl-NL" sz="2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(low costs to collect data)</a:t>
                      </a:r>
                      <a:endParaRPr lang="nl-NL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8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894637" cy="2304256"/>
          </a:xfrm>
        </p:spPr>
        <p:txBody>
          <a:bodyPr>
            <a:normAutofit/>
          </a:bodyPr>
          <a:lstStyle/>
          <a:p>
            <a:pPr marL="514350" indent="-514350"/>
            <a:r>
              <a:rPr lang="en-GB" sz="3600" dirty="0" smtClean="0">
                <a:solidFill>
                  <a:srgbClr val="002060"/>
                </a:solidFill>
              </a:rPr>
              <a:t>CONCLUSIONS</a:t>
            </a:r>
            <a:endParaRPr lang="nl-NL" sz="3600" dirty="0">
              <a:solidFill>
                <a:srgbClr val="00206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781128"/>
          </a:xfrm>
        </p:spPr>
        <p:txBody>
          <a:bodyPr>
            <a:normAutofit/>
          </a:bodyPr>
          <a:lstStyle/>
          <a:p>
            <a:pPr lvl="0">
              <a:buClr>
                <a:srgbClr val="002060"/>
              </a:buClr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3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970</Words>
  <Application>Microsoft Office PowerPoint</Application>
  <PresentationFormat>Skærmshow (4:3)</PresentationFormat>
  <Paragraphs>150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16</vt:i4>
      </vt:variant>
    </vt:vector>
  </HeadingPairs>
  <TitlesOfParts>
    <vt:vector size="18" baseType="lpstr">
      <vt:lpstr>Kontortema</vt:lpstr>
      <vt:lpstr>Conception personnalisée</vt:lpstr>
      <vt:lpstr>PowerPoint-præsentation</vt:lpstr>
      <vt:lpstr>Outline</vt:lpstr>
      <vt:lpstr>Business model canvas (Osterwalder &amp; Pigneur)</vt:lpstr>
      <vt:lpstr>Value Propositions</vt:lpstr>
      <vt:lpstr>Revenue Streams</vt:lpstr>
      <vt:lpstr>Activities</vt:lpstr>
      <vt:lpstr>Business models for the future database/EQEO</vt:lpstr>
      <vt:lpstr>Weighting</vt:lpstr>
      <vt:lpstr>CONCLUSIONS</vt:lpstr>
      <vt:lpstr>1. ‘Quality in construction’ for insurers</vt:lpstr>
      <vt:lpstr>2. Availability of building pathology data</vt:lpstr>
      <vt:lpstr>3. Relationship between risk assessment and building pathology</vt:lpstr>
      <vt:lpstr>4. Needs from insurers </vt:lpstr>
      <vt:lpstr>5. Pilot pathology database </vt:lpstr>
      <vt:lpstr>6. Support for an EQEO 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Kim Haugbølle</dc:creator>
  <cp:lastModifiedBy>Kim Haugbølle</cp:lastModifiedBy>
  <cp:revision>78</cp:revision>
  <dcterms:created xsi:type="dcterms:W3CDTF">2013-05-23T19:43:43Z</dcterms:created>
  <dcterms:modified xsi:type="dcterms:W3CDTF">2014-11-12T12:02:36Z</dcterms:modified>
</cp:coreProperties>
</file>